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6.xml" ContentType="application/vnd.openxmlformats-officedocument.presentationml.slideMaster+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11.xml.rels" ContentType="application/vnd.openxmlformats-package.relationships+xml"/>
  <Override PartName="/ppt/notesSlides/_rels/notesSlide8.xml.rels" ContentType="application/vnd.openxmlformats-package.relationships+xml"/>
  <Override PartName="/ppt/notesSlides/_rels/notesSlide12.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media/image57.png" ContentType="image/png"/>
  <Override PartName="/ppt/media/image1.png" ContentType="image/png"/>
  <Override PartName="/ppt/media/image58.png" ContentType="image/png"/>
  <Override PartName="/ppt/media/image2.png" ContentType="image/png"/>
  <Override PartName="/ppt/media/image4.jpeg" ContentType="image/jpeg"/>
  <Override PartName="/ppt/media/image59.png" ContentType="image/png"/>
  <Override PartName="/ppt/media/image3.png" ContentType="image/png"/>
  <Override PartName="/ppt/media/image5.png" ContentType="image/png"/>
  <Override PartName="/ppt/media/image6.png" ContentType="image/png"/>
  <Override PartName="/ppt/media/image7.png" ContentType="image/png"/>
  <Override PartName="/ppt/media/image8.png" ContentType="image/png"/>
  <Override PartName="/ppt/media/image23.jpeg" ContentType="image/jpeg"/>
  <Override PartName="/ppt/media/image9.png" ContentType="image/png"/>
  <Override PartName="/ppt/media/image10.jpeg" ContentType="image/jpeg"/>
  <Override PartName="/ppt/media/image48.svg" ContentType="image/svg"/>
  <Override PartName="/ppt/media/image11.jpeg" ContentType="image/jpeg"/>
  <Override PartName="/ppt/media/image12.jpeg" ContentType="image/jpeg"/>
  <Override PartName="/ppt/media/image13.jpeg" ContentType="image/jpeg"/>
  <Override PartName="/ppt/media/image14.jpeg" ContentType="image/jpeg"/>
  <Override PartName="/ppt/media/image29.png" ContentType="image/png"/>
  <Override PartName="/ppt/media/image15.jpeg" ContentType="image/jpeg"/>
  <Override PartName="/ppt/media/image39.png" ContentType="image/png"/>
  <Override PartName="/ppt/media/image16.png" ContentType="image/png"/>
  <Override PartName="/ppt/media/image17.png" ContentType="image/png"/>
  <Override PartName="/ppt/media/image18.jpeg" ContentType="image/jpeg"/>
  <Override PartName="/ppt/media/image19.jpeg" ContentType="image/jpeg"/>
  <Override PartName="/ppt/media/image20.png" ContentType="image/png"/>
  <Override PartName="/ppt/media/image40.jpeg" ContentType="image/jpeg"/>
  <Override PartName="/ppt/media/image21.png" ContentType="image/png"/>
  <Override PartName="/ppt/media/image22.svg" ContentType="image/svg"/>
  <Override PartName="/ppt/media/image30.png" ContentType="image/png"/>
  <Override PartName="/ppt/media/image24.png" ContentType="image/png"/>
  <Override PartName="/ppt/media/image25.png" ContentType="image/png"/>
  <Override PartName="/ppt/media/image26.png" ContentType="image/png"/>
  <Override PartName="/ppt/media/image64.jpeg" ContentType="image/jpeg"/>
  <Override PartName="/ppt/media/image27.png" ContentType="image/png"/>
  <Override PartName="/ppt/media/image28.png" ContentType="image/png"/>
  <Override PartName="/ppt/media/image31.png" ContentType="image/png"/>
  <Override PartName="/ppt/media/image32.jpeg" ContentType="image/jpeg"/>
  <Override PartName="/ppt/media/image44.svg" ContentType="image/sv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41.png" ContentType="image/png"/>
  <Override PartName="/ppt/media/image42.jpeg" ContentType="image/jpeg"/>
  <Override PartName="/ppt/media/image43.png" ContentType="image/png"/>
  <Override PartName="/ppt/media/image45.png" ContentType="image/png"/>
  <Override PartName="/ppt/media/image46.svg" ContentType="image/svg"/>
  <Override PartName="/ppt/media/image47.png" ContentType="image/png"/>
  <Override PartName="/ppt/media/image49.png" ContentType="image/png"/>
  <Override PartName="/ppt/media/image50.svg" ContentType="image/svg"/>
  <Override PartName="/ppt/media/image51.png" ContentType="image/png"/>
  <Override PartName="/ppt/media/image52.svg" ContentType="image/svg"/>
  <Override PartName="/ppt/media/image60.png" ContentType="image/png"/>
  <Override PartName="/ppt/media/image53.png" ContentType="image/png"/>
  <Override PartName="/ppt/media/image54.svg" ContentType="image/svg"/>
  <Override PartName="/ppt/media/image62.png" ContentType="image/png"/>
  <Override PartName="/ppt/media/image55.png" ContentType="image/png"/>
  <Override PartName="/ppt/media/image56.svg" ContentType="image/svg"/>
  <Override PartName="/ppt/media/image61.png" ContentType="image/png"/>
  <Override PartName="/ppt/media/image63.png" ContentType="image/png"/>
  <Override PartName="/ppt/media/image65.png" ContentType="image/png"/>
  <Override PartName="/ppt/media/image66.jpeg" ContentType="image/jpeg"/>
  <Override PartName="/ppt/media/image67.jpeg" ContentType="image/jpeg"/>
  <Override PartName="/ppt/media/image68.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Lst>
  <p:sldSz cx="10080625" cy="7559675"/>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zh-CN" sz="4400" strike="noStrike" u="none">
                <a:solidFill>
                  <a:srgbClr val="000000"/>
                </a:solidFill>
                <a:uFillTx/>
                <a:latin typeface="Arial"/>
              </a:rPr>
              <a:t>单击以移动幻灯片</a:t>
            </a:r>
            <a:endParaRPr b="0" lang="en-US" sz="4400" strike="noStrike" u="none">
              <a:solidFill>
                <a:srgbClr val="000000"/>
              </a:solidFill>
              <a:uFillTx/>
              <a:latin typeface="Arial"/>
            </a:endParaRPr>
          </a:p>
        </p:txBody>
      </p:sp>
      <p:sp>
        <p:nvSpPr>
          <p:cNvPr id="6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zh-CN" sz="2000" strike="noStrike" u="none">
                <a:solidFill>
                  <a:srgbClr val="000000"/>
                </a:solidFill>
                <a:uFillTx/>
                <a:latin typeface="Arial"/>
              </a:rPr>
              <a:t>点击编辑备注格式</a:t>
            </a:r>
            <a:endParaRPr b="0" lang="en-US" sz="2000" strike="noStrike" u="none">
              <a:solidFill>
                <a:srgbClr val="000000"/>
              </a:solidFill>
              <a:uFillTx/>
              <a:latin typeface="Arial"/>
            </a:endParaRPr>
          </a:p>
        </p:txBody>
      </p:sp>
      <p:sp>
        <p:nvSpPr>
          <p:cNvPr id="69"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&lt;页眉&gt;</a:t>
            </a:r>
            <a:endParaRPr b="0" lang="en-US" sz="1400" strike="noStrike" u="none">
              <a:solidFill>
                <a:srgbClr val="000000"/>
              </a:solidFill>
              <a:uFillTx/>
              <a:latin typeface="Times New Roman"/>
            </a:endParaRPr>
          </a:p>
        </p:txBody>
      </p:sp>
      <p:sp>
        <p:nvSpPr>
          <p:cNvPr id="70"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&lt;日期/时间&gt;</a:t>
            </a:r>
            <a:endParaRPr b="0" lang="en-US" sz="1400" strike="noStrike" u="none">
              <a:solidFill>
                <a:srgbClr val="000000"/>
              </a:solidFill>
              <a:uFillTx/>
              <a:latin typeface="Times New Roman"/>
            </a:endParaRPr>
          </a:p>
        </p:txBody>
      </p:sp>
      <p:sp>
        <p:nvSpPr>
          <p:cNvPr id="71"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&lt;页脚&gt;</a:t>
            </a:r>
            <a:endParaRPr b="0" lang="en-US" sz="1400" strike="noStrike" u="none">
              <a:solidFill>
                <a:srgbClr val="000000"/>
              </a:solidFill>
              <a:uFillTx/>
              <a:latin typeface="Times New Roman"/>
            </a:endParaRPr>
          </a:p>
        </p:txBody>
      </p:sp>
      <p:sp>
        <p:nvSpPr>
          <p:cNvPr id="72"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22463F6C-1418-4784-BDBC-095F13E9C8C6}" type="slidenum">
              <a:rPr b="0" lang="en-US" sz="1400" strike="noStrike" u="none">
                <a:solidFill>
                  <a:srgbClr val="000000"/>
                </a:solidFill>
                <a:uFillTx/>
                <a:latin typeface="Times New Roman"/>
              </a:rPr>
              <a:t>&lt;编号&gt;</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sldImg"/>
          </p:nvPr>
        </p:nvSpPr>
        <p:spPr>
          <a:xfrm>
            <a:off x="216000" y="812520"/>
            <a:ext cx="7125480" cy="4007160"/>
          </a:xfrm>
          <a:prstGeom prst="rect">
            <a:avLst/>
          </a:prstGeom>
          <a:ln w="0">
            <a:noFill/>
          </a:ln>
        </p:spPr>
      </p:sp>
      <p:sp>
        <p:nvSpPr>
          <p:cNvPr id="460" name="PlaceHolder 2"/>
          <p:cNvSpPr>
            <a:spLocks noGrp="1"/>
          </p:cNvSpPr>
          <p:nvPr>
            <p:ph type="body"/>
          </p:nvPr>
        </p:nvSpPr>
        <p:spPr>
          <a:xfrm>
            <a:off x="756000" y="5078520"/>
            <a:ext cx="6045840" cy="480924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trike="noStrike" u="none">
                <a:solidFill>
                  <a:srgbClr val="000000"/>
                </a:solidFill>
                <a:uFillTx/>
                <a:latin typeface="Arial"/>
              </a:rPr>
              <a:t>The first challenge is learning and using the OCPP protocol. The OCPP 2.0.1 message structure is complex, and there are many reference links in the standard document. Just like in this picture, it connects from one place to another, and then continues to another place. This means we often need to look up the standard. Writing the messages manually can also result in errors.</a:t>
            </a:r>
            <a:endParaRPr b="0" lang="en-US" sz="2000" strike="noStrike" u="none">
              <a:solidFill>
                <a:srgbClr val="000000"/>
              </a:solidFill>
              <a:uFillTx/>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sldImg"/>
          </p:nvPr>
        </p:nvSpPr>
        <p:spPr>
          <a:xfrm>
            <a:off x="216000" y="812520"/>
            <a:ext cx="7126200" cy="4007880"/>
          </a:xfrm>
          <a:prstGeom prst="rect">
            <a:avLst/>
          </a:prstGeom>
          <a:ln w="0">
            <a:noFill/>
          </a:ln>
        </p:spPr>
      </p:sp>
      <p:sp>
        <p:nvSpPr>
          <p:cNvPr id="462" name="PlaceHolder 2"/>
          <p:cNvSpPr>
            <a:spLocks noGrp="1"/>
          </p:cNvSpPr>
          <p:nvPr>
            <p:ph type="body"/>
          </p:nvPr>
        </p:nvSpPr>
        <p:spPr>
          <a:xfrm>
            <a:off x="756000" y="5078520"/>
            <a:ext cx="6046560" cy="480996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trike="noStrike" u="none">
                <a:solidFill>
                  <a:srgbClr val="000000"/>
                </a:solidFill>
                <a:uFillTx/>
                <a:latin typeface="Arial"/>
              </a:rPr>
              <a:t>To solve this, we designed a message generator. It works by passing parameters through functions to build the OCPP messages step by step like a production line. It can reduce errors and make it easier for developers to understand and use.</a:t>
            </a:r>
            <a:endParaRPr b="0" lang="en-US" sz="2000" strike="noStrike" u="none">
              <a:solidFill>
                <a:srgbClr val="000000"/>
              </a:solidFill>
              <a:uFillTx/>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216000" y="812520"/>
            <a:ext cx="7126200" cy="4007880"/>
          </a:xfrm>
          <a:prstGeom prst="rect">
            <a:avLst/>
          </a:prstGeom>
          <a:ln w="0">
            <a:noFill/>
          </a:ln>
        </p:spPr>
      </p:sp>
      <p:sp>
        <p:nvSpPr>
          <p:cNvPr id="464" name="PlaceHolder 2"/>
          <p:cNvSpPr>
            <a:spLocks noGrp="1"/>
          </p:cNvSpPr>
          <p:nvPr>
            <p:ph type="body"/>
          </p:nvPr>
        </p:nvSpPr>
        <p:spPr>
          <a:xfrm>
            <a:off x="756000" y="5078520"/>
            <a:ext cx="6046560" cy="480996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US" sz="2000" strike="noStrike" u="none">
                <a:solidFill>
                  <a:srgbClr val="000000"/>
                </a:solidFill>
                <a:uFillTx/>
                <a:latin typeface="Arial"/>
              </a:rPr>
              <a:t>  </a:t>
            </a:r>
            <a:r>
              <a:rPr b="0" lang="en-US" sz="2000" strike="noStrike" u="none">
                <a:solidFill>
                  <a:srgbClr val="000000"/>
                </a:solidFill>
                <a:uFillTx/>
                <a:latin typeface="Arial"/>
              </a:rPr>
              <a:t>Because the system has many modules and complex function calls. So, we needed a way to reduce the coupling. we implemented a Signal class referencing the Qt Signal to decouple the system. We only need to connect functions to signals externally. When a signal is emitted, the function will be called. Compared to callback functions, this method is more flexible and has lower coupling.</a:t>
            </a:r>
            <a:endParaRPr b="0" lang="en-US" sz="2000" strike="noStrike" u="none">
              <a:solidFill>
                <a:srgbClr val="000000"/>
              </a:solidFill>
              <a:uFillTx/>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sldImg"/>
          </p:nvPr>
        </p:nvSpPr>
        <p:spPr>
          <a:xfrm>
            <a:off x="216000" y="812520"/>
            <a:ext cx="7126200" cy="4007880"/>
          </a:xfrm>
          <a:prstGeom prst="rect">
            <a:avLst/>
          </a:prstGeom>
          <a:ln w="0">
            <a:noFill/>
          </a:ln>
        </p:spPr>
      </p:sp>
      <p:sp>
        <p:nvSpPr>
          <p:cNvPr id="466" name="PlaceHolder 2"/>
          <p:cNvSpPr>
            <a:spLocks noGrp="1"/>
          </p:cNvSpPr>
          <p:nvPr>
            <p:ph type="body"/>
          </p:nvPr>
        </p:nvSpPr>
        <p:spPr>
          <a:xfrm>
            <a:off x="756000" y="5078520"/>
            <a:ext cx="6046560" cy="48099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For system expansion, we created a data management class to handle all the data uniformly. This is a good foundation if we need to connect to a database in the future. We also thought about supporting multiple charging ports for testing, which can be dynamically added to the system. The modular design makes future expansion easier. Our GUI is web-based, but we also provide communication interfaces for desktop or mobile devices.</a:t>
            </a:r>
            <a:endParaRPr b="0" lang="en-US" sz="2000" strike="noStrike" u="none">
              <a:solidFill>
                <a:srgbClr val="000000"/>
              </a:solidFill>
              <a:uFillTx/>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sldImg"/>
          </p:nvPr>
        </p:nvSpPr>
        <p:spPr>
          <a:xfrm>
            <a:off x="216000" y="812520"/>
            <a:ext cx="7126200" cy="4007880"/>
          </a:xfrm>
          <a:prstGeom prst="rect">
            <a:avLst/>
          </a:prstGeom>
          <a:ln w="0">
            <a:noFill/>
          </a:ln>
        </p:spPr>
      </p:sp>
      <p:sp>
        <p:nvSpPr>
          <p:cNvPr id="468" name="PlaceHolder 2"/>
          <p:cNvSpPr>
            <a:spLocks noGrp="1"/>
          </p:cNvSpPr>
          <p:nvPr>
            <p:ph type="body"/>
          </p:nvPr>
        </p:nvSpPr>
        <p:spPr>
          <a:xfrm>
            <a:off x="756000" y="5078520"/>
            <a:ext cx="6046560" cy="48099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ea typeface="Noto Sans SC"/>
              </a:rPr>
              <a:t>This is the internal structure of the charging station. The pink parts are coroutines, and the green parts are threads. All modules connect to the Central Processor, which manages the scheduling.</a:t>
            </a:r>
            <a:endParaRPr b="0" lang="en-US" sz="2000" strike="noStrike" u="none">
              <a:solidFill>
                <a:srgbClr val="000000"/>
              </a:solidFill>
              <a:uFillTx/>
              <a:latin typeface="Arial"/>
            </a:endParaRPr>
          </a:p>
          <a:p>
            <a:pPr marL="216000" indent="-216000">
              <a:lnSpc>
                <a:spcPct val="100000"/>
              </a:lnSpc>
              <a:buNone/>
              <a:tabLst>
                <a:tab algn="l" pos="0"/>
              </a:tabLst>
            </a:pPr>
            <a:endParaRPr b="0" lang="en-US" sz="2000" strike="noStrike" u="none">
              <a:solidFill>
                <a:srgbClr val="000000"/>
              </a:solidFill>
              <a:uFillTx/>
              <a:latin typeface="Arial"/>
            </a:endParaRPr>
          </a:p>
          <a:p>
            <a:pPr marL="216000" indent="-216000">
              <a:lnSpc>
                <a:spcPct val="100000"/>
              </a:lnSpc>
              <a:buNone/>
              <a:tabLst>
                <a:tab algn="l" pos="0"/>
              </a:tabLst>
            </a:pP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ea typeface="Noto Sans SC"/>
              </a:rPr>
              <a:t>Next, Yunan will explain the charging logic part.</a:t>
            </a:r>
            <a:endParaRPr b="0" lang="en-US" sz="2000" strike="noStrike" u="none">
              <a:solidFill>
                <a:srgbClr val="000000"/>
              </a:solidFill>
              <a:uFillTx/>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sldImg"/>
          </p:nvPr>
        </p:nvSpPr>
        <p:spPr>
          <a:xfrm>
            <a:off x="1374840" y="1336680"/>
            <a:ext cx="4809600" cy="3607920"/>
          </a:xfrm>
          <a:prstGeom prst="rect">
            <a:avLst/>
          </a:prstGeom>
          <a:ln w="0">
            <a:noFill/>
          </a:ln>
        </p:spPr>
      </p:sp>
      <p:sp>
        <p:nvSpPr>
          <p:cNvPr id="470"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We have designed 3 charge modes.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Direct charging can literally only control the start and stop of charging, by pressing the buttons on the charge pile or via the website. Then the charge station will charge at the maximum allowed current.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The Manual schedule mode is mainly used for debugging. The charging station will charge according to an uploaded schedule. The charge time point and charge power are defined in this schedule.</a:t>
            </a:r>
            <a:endParaRPr b="0" lang="en-US" sz="2000" strike="noStrike" u="none">
              <a:solidFill>
                <a:srgbClr val="000000"/>
              </a:solidFill>
              <a:uFillTx/>
              <a:latin typeface="Arial"/>
            </a:endParaRPr>
          </a:p>
          <a:p>
            <a:pPr indent="0" defTabSz="914400">
              <a:lnSpc>
                <a:spcPct val="100000"/>
              </a:lnSpc>
              <a:buNone/>
              <a:tabLst>
                <a:tab algn="l" pos="0"/>
              </a:tabLst>
            </a:pPr>
            <a:r>
              <a:rPr b="0" lang="en-US" sz="2000" strike="noStrike" u="none">
                <a:solidFill>
                  <a:srgbClr val="000000"/>
                </a:solidFill>
                <a:uFillTx/>
                <a:latin typeface="Arial"/>
              </a:rPr>
              <a:t>The dynamic adjustment mode is the main target of our project. It realizes the smart charging. The schedule is generated by the optimizer according to the user’s needs such as “lowest electric price” or “balanced price and speed”. The charging plan will be calibrated periodically to compensate for the deviation in the charging process, based on the data collected from the shelly sensor.</a:t>
            </a:r>
            <a:endParaRPr b="0" lang="en-US" sz="2000" strike="noStrike" u="none">
              <a:solidFill>
                <a:srgbClr val="000000"/>
              </a:solidFill>
              <a:uFillTx/>
              <a:latin typeface="Arial"/>
            </a:endParaRPr>
          </a:p>
        </p:txBody>
      </p:sp>
      <p:sp>
        <p:nvSpPr>
          <p:cNvPr id="471" name="PlaceHolder 3"/>
          <p:cNvSpPr>
            <a:spLocks noGrp="1"/>
          </p:cNvSpPr>
          <p:nvPr>
            <p:ph type="sldNum" idx="7"/>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A64D2104-FA77-4584-8785-8C70E7FF653F}"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sldImg"/>
          </p:nvPr>
        </p:nvSpPr>
        <p:spPr>
          <a:xfrm>
            <a:off x="1374840" y="1336680"/>
            <a:ext cx="4809600" cy="3607920"/>
          </a:xfrm>
          <a:prstGeom prst="rect">
            <a:avLst/>
          </a:prstGeom>
          <a:ln w="0">
            <a:noFill/>
          </a:ln>
        </p:spPr>
      </p:sp>
      <p:sp>
        <p:nvSpPr>
          <p:cNvPr id="473"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The charging stations will perform different actions at different stages of charging.</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When the user inserts the charge plug selects the charge mode and presses the start button. The system will check if all the components are working properly, and also check if the plan is applicable, for example, the user wants to fully charge the car in 5 minutes. It will be rejected because the required power is clearly much higher than the power limit. </a:t>
            </a:r>
            <a:endParaRPr b="0" lang="en-US" sz="2000" strike="noStrike" u="none">
              <a:solidFill>
                <a:srgbClr val="000000"/>
              </a:solidFill>
              <a:uFillTx/>
              <a:latin typeface="Arial"/>
            </a:endParaRPr>
          </a:p>
          <a:p>
            <a:pPr indent="0" defTabSz="914400">
              <a:lnSpc>
                <a:spcPct val="100000"/>
              </a:lnSpc>
              <a:buNone/>
              <a:tabLst>
                <a:tab algn="l" pos="0"/>
              </a:tabLst>
            </a:pPr>
            <a:r>
              <a:rPr b="0" lang="en-US" sz="2000" strike="noStrike" u="none">
                <a:solidFill>
                  <a:schemeClr val="dk1"/>
                </a:solidFill>
                <a:uFillTx/>
                <a:latin typeface="Arial"/>
              </a:rPr>
              <a:t>Anything that shows abnormality in this process will lead to an error, the charging will not start. </a:t>
            </a:r>
            <a:endParaRPr b="0" lang="en-US" sz="2000" strike="noStrike" u="none">
              <a:solidFill>
                <a:srgbClr val="000000"/>
              </a:solidFill>
              <a:uFillTx/>
              <a:latin typeface="Arial"/>
            </a:endParaRPr>
          </a:p>
          <a:p>
            <a:pPr indent="0" defTabSz="914400">
              <a:lnSpc>
                <a:spcPct val="100000"/>
              </a:lnSpc>
              <a:buNone/>
              <a:tabLst>
                <a:tab algn="l" pos="0"/>
              </a:tabLst>
            </a:pPr>
            <a:r>
              <a:rPr b="0" lang="en-US" sz="2000" strike="noStrike" u="none">
                <a:solidFill>
                  <a:schemeClr val="dk1"/>
                </a:solidFill>
                <a:uFillTx/>
                <a:latin typeface="Arial"/>
              </a:rPr>
              <a:t>If everything</a:t>
            </a:r>
            <a:r>
              <a:rPr b="0" lang="en-US" sz="2000" strike="noStrike" u="none">
                <a:solidFill>
                  <a:schemeClr val="dk1"/>
                </a:solidFill>
                <a:uFillTx/>
                <a:latin typeface="Arial"/>
              </a:rPr>
              <a:t> is OK, the station will latch the plug, the optimizer will generate the charge schedule.</a:t>
            </a:r>
            <a:endParaRPr b="0" lang="en-US" sz="2000" strike="noStrike" u="none">
              <a:solidFill>
                <a:srgbClr val="000000"/>
              </a:solidFill>
              <a:uFillTx/>
              <a:latin typeface="Arial"/>
            </a:endParaRPr>
          </a:p>
          <a:p>
            <a:pPr indent="0" defTabSz="914400">
              <a:lnSpc>
                <a:spcPct val="100000"/>
              </a:lnSpc>
              <a:buNone/>
              <a:tabLst>
                <a:tab algn="l" pos="0"/>
              </a:tabLst>
            </a:pPr>
            <a:r>
              <a:rPr b="0" lang="en-US" sz="2000" strike="noStrike" u="none">
                <a:solidFill>
                  <a:schemeClr val="dk1"/>
                </a:solidFill>
                <a:uFillTx/>
                <a:latin typeface="Arial"/>
              </a:rPr>
              <a:t>In the charging process, the output power is controlled by changing the maximum current value in the EVSE register. </a:t>
            </a:r>
            <a:endParaRPr b="0" lang="en-US" sz="2000" strike="noStrike" u="none">
              <a:solidFill>
                <a:srgbClr val="000000"/>
              </a:solidFill>
              <a:uFillTx/>
              <a:latin typeface="Arial"/>
            </a:endParaRPr>
          </a:p>
          <a:p>
            <a:pPr indent="0" defTabSz="914400">
              <a:lnSpc>
                <a:spcPct val="100000"/>
              </a:lnSpc>
              <a:buNone/>
              <a:tabLst>
                <a:tab algn="l" pos="0"/>
              </a:tabLst>
            </a:pPr>
            <a:r>
              <a:rPr b="0" lang="en-US" sz="2000" strike="noStrike" u="none">
                <a:solidFill>
                  <a:schemeClr val="dk1"/>
                </a:solidFill>
                <a:uFillTx/>
                <a:latin typeface="Arial"/>
              </a:rPr>
              <a:t>The system will periodically calibrate the plan, and get data from the EVSE and the Shelly sensor via polling. If any hardware failure occurs in this process, it will also raise an error and immediately terminate the charging. </a:t>
            </a:r>
            <a:endParaRPr b="0" lang="en-US" sz="2000" strike="noStrike" u="none">
              <a:solidFill>
                <a:srgbClr val="000000"/>
              </a:solidFill>
              <a:uFillTx/>
              <a:latin typeface="Arial"/>
            </a:endParaRPr>
          </a:p>
          <a:p>
            <a:pPr indent="0" defTabSz="914400">
              <a:lnSpc>
                <a:spcPct val="100000"/>
              </a:lnSpc>
              <a:buNone/>
              <a:tabLst>
                <a:tab algn="l" pos="0"/>
              </a:tabLst>
            </a:pPr>
            <a:r>
              <a:rPr b="0" lang="en-US" sz="2000" strike="noStrike" u="none">
                <a:solidFill>
                  <a:schemeClr val="dk1"/>
                </a:solidFill>
                <a:uFillTx/>
                <a:latin typeface="Arial"/>
              </a:rPr>
              <a:t>After the charging is finished, the charge station will unlatch the charge plug and clear the data stored in Shelly. </a:t>
            </a:r>
            <a:endParaRPr b="0" lang="en-US" sz="2000" strike="noStrike" u="none">
              <a:solidFill>
                <a:srgbClr val="000000"/>
              </a:solidFill>
              <a:uFillTx/>
              <a:latin typeface="Arial"/>
            </a:endParaRPr>
          </a:p>
          <a:p>
            <a:pPr indent="0" defTabSz="914400">
              <a:lnSpc>
                <a:spcPct val="100000"/>
              </a:lnSpc>
              <a:buNone/>
              <a:tabLst>
                <a:tab algn="l" pos="0"/>
              </a:tabLst>
            </a:pPr>
            <a:endParaRPr b="0" lang="en-US" sz="2000" strike="noStrike" u="none">
              <a:solidFill>
                <a:srgbClr val="000000"/>
              </a:solidFill>
              <a:uFillTx/>
              <a:latin typeface="Arial"/>
            </a:endParaRPr>
          </a:p>
        </p:txBody>
      </p:sp>
      <p:sp>
        <p:nvSpPr>
          <p:cNvPr id="474" name="PlaceHolder 3"/>
          <p:cNvSpPr>
            <a:spLocks noGrp="1"/>
          </p:cNvSpPr>
          <p:nvPr>
            <p:ph type="sldNum" idx="8"/>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5EA4C574-63BE-4F57-A648-B7BEA3E4D8D2}"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sldImg"/>
          </p:nvPr>
        </p:nvSpPr>
        <p:spPr>
          <a:xfrm>
            <a:off x="1374840" y="1336680"/>
            <a:ext cx="4809600" cy="3607920"/>
          </a:xfrm>
          <a:prstGeom prst="rect">
            <a:avLst/>
          </a:prstGeom>
          <a:ln w="0">
            <a:noFill/>
          </a:ln>
        </p:spPr>
      </p:sp>
      <p:sp>
        <p:nvSpPr>
          <p:cNvPr id="476"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In our project, we have considered a lot about the influence of delays.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For example, according to the plan the 3 charge units should charge without violating the limit. However, due to the System response delay and Network delay, the charge schedule of unit 2 arrived later.</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Consequently, the total power exceeds the limit for a certain duration. This may cause equipment overload. </a:t>
            </a:r>
            <a:endParaRPr b="0" lang="en-US" sz="2000" strike="noStrike" u="none">
              <a:solidFill>
                <a:srgbClr val="000000"/>
              </a:solidFill>
              <a:uFillTx/>
              <a:latin typeface="Arial"/>
            </a:endParaRPr>
          </a:p>
        </p:txBody>
      </p:sp>
      <p:sp>
        <p:nvSpPr>
          <p:cNvPr id="477" name="PlaceHolder 3"/>
          <p:cNvSpPr>
            <a:spLocks noGrp="1"/>
          </p:cNvSpPr>
          <p:nvPr>
            <p:ph type="sldNum" idx="9"/>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CFBBD3D9-2A3B-4D50-BD5F-8F9D7381A774}"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sldImg"/>
          </p:nvPr>
        </p:nvSpPr>
        <p:spPr>
          <a:xfrm>
            <a:off x="1374840" y="1336680"/>
            <a:ext cx="4809600" cy="3607920"/>
          </a:xfrm>
          <a:prstGeom prst="rect">
            <a:avLst/>
          </a:prstGeom>
          <a:ln w="0">
            <a:noFill/>
          </a:ln>
        </p:spPr>
      </p:sp>
      <p:sp>
        <p:nvSpPr>
          <p:cNvPr id="479"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To solve this, the system will not directly execute the new schedule.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If the new schedule starts in the future, the system will wait or continue with the old schedule.</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If the new schedule start time point is already passed, the system will cut off the expired parts of the schedule, and continue with the rest.</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480" name="PlaceHolder 3"/>
          <p:cNvSpPr>
            <a:spLocks noGrp="1"/>
          </p:cNvSpPr>
          <p:nvPr>
            <p:ph type="sldNum" idx="10"/>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3CA5E99B-12F4-4AB8-B5D3-CB5C0A05D28A}"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sldImg"/>
          </p:nvPr>
        </p:nvSpPr>
        <p:spPr>
          <a:xfrm>
            <a:off x="1374840" y="1336680"/>
            <a:ext cx="4809600" cy="3607920"/>
          </a:xfrm>
          <a:prstGeom prst="rect">
            <a:avLst/>
          </a:prstGeom>
          <a:ln w="0">
            <a:noFill/>
          </a:ln>
        </p:spPr>
      </p:sp>
      <p:sp>
        <p:nvSpPr>
          <p:cNvPr id="482"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In this way, this risk is avoided and the deviation will be compensated by the following calibrated schedule.</a:t>
            </a:r>
            <a:endParaRPr b="0" lang="en-US" sz="2000" strike="noStrike" u="none">
              <a:solidFill>
                <a:srgbClr val="000000"/>
              </a:solidFill>
              <a:uFillTx/>
              <a:latin typeface="Arial"/>
            </a:endParaRPr>
          </a:p>
        </p:txBody>
      </p:sp>
      <p:sp>
        <p:nvSpPr>
          <p:cNvPr id="483" name="PlaceHolder 3"/>
          <p:cNvSpPr>
            <a:spLocks noGrp="1"/>
          </p:cNvSpPr>
          <p:nvPr>
            <p:ph type="sldNum" idx="11"/>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A3291CEC-6615-40C8-B3AB-ED3B4C15270D}"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sldImg"/>
          </p:nvPr>
        </p:nvSpPr>
        <p:spPr>
          <a:xfrm>
            <a:off x="1374840" y="1336680"/>
            <a:ext cx="4809600" cy="3607920"/>
          </a:xfrm>
          <a:prstGeom prst="rect">
            <a:avLst/>
          </a:prstGeom>
          <a:ln w="0">
            <a:noFill/>
          </a:ln>
        </p:spPr>
      </p:sp>
      <p:sp>
        <p:nvSpPr>
          <p:cNvPr id="485"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In the optimizer part, we considered 6 optimization directions: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1. Predict charging demand through the user's historical electricity usage. In this project, we wrote a function to generate random electricity history usage as one of the input parameters of the optimizer</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2. Optimize charging costs based on dynamic electricity prices. In this project, the electricity price is converted into a list as one of the inputs of the optimizer</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3. Provide users with different mode options. There are 3 modes: shortest charging time, minimum charging cost and dynamic adjustment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4. Improve battery life. We consider continuing to charge at the minimum current after full charge to extend battery life</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5. Use V2G to balance the grid load, but in actual testing, our car does not have hardware support, so it is not used</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6. Improve user experience. We hope to develop a mobile app in the future to intelligently recommend charging modes based on user habits, etc.</a:t>
            </a:r>
            <a:endParaRPr b="0" lang="en-US" sz="2000" strike="noStrike" u="none">
              <a:solidFill>
                <a:srgbClr val="000000"/>
              </a:solidFill>
              <a:uFillTx/>
              <a:latin typeface="Arial"/>
            </a:endParaRPr>
          </a:p>
          <a:p>
            <a:pPr marL="216000" indent="0">
              <a:lnSpc>
                <a:spcPct val="100000"/>
              </a:lnSpc>
              <a:buNone/>
            </a:pPr>
            <a:r>
              <a:rPr b="0" lang="zh-CN" sz="2000" strike="noStrike" u="none">
                <a:solidFill>
                  <a:srgbClr val="000000"/>
                </a:solidFill>
                <a:uFillTx/>
                <a:latin typeface="Arial"/>
              </a:rPr>
              <a:t>在优化器部分，我们考虑了</a:t>
            </a:r>
            <a:r>
              <a:rPr b="0" lang="en-US" sz="2000" strike="noStrike" u="none">
                <a:solidFill>
                  <a:srgbClr val="000000"/>
                </a:solidFill>
                <a:uFillTx/>
                <a:latin typeface="Arial"/>
              </a:rPr>
              <a:t>6</a:t>
            </a:r>
            <a:r>
              <a:rPr b="0" lang="zh-CN" sz="2000" strike="noStrike" u="none">
                <a:solidFill>
                  <a:srgbClr val="000000"/>
                </a:solidFill>
                <a:uFillTx/>
                <a:latin typeface="Arial"/>
              </a:rPr>
              <a:t>点优化方向：</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1</a:t>
            </a:r>
            <a:r>
              <a:rPr b="0" lang="zh-CN" sz="2000" strike="noStrike" u="none">
                <a:solidFill>
                  <a:srgbClr val="000000"/>
                </a:solidFill>
                <a:uFillTx/>
                <a:latin typeface="Arial"/>
              </a:rPr>
              <a:t>，通过用户的历史用电记录来预测充电需求，在本项目中，我们写了一个函数来生成随机的用电历史记录，作为优化器的输入参数之一</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2</a:t>
            </a:r>
            <a:r>
              <a:rPr b="0" lang="zh-CN" sz="2000" strike="noStrike" u="none">
                <a:solidFill>
                  <a:srgbClr val="000000"/>
                </a:solidFill>
                <a:uFillTx/>
                <a:latin typeface="Arial"/>
              </a:rPr>
              <a:t>，根据动态电价来优化充电开销，本项目中将电价变为一个列表成为优化器的输入之一</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3</a:t>
            </a:r>
            <a:r>
              <a:rPr b="0" lang="zh-CN" sz="2000" strike="noStrike" u="none">
                <a:solidFill>
                  <a:srgbClr val="000000"/>
                </a:solidFill>
                <a:uFillTx/>
                <a:latin typeface="Arial"/>
              </a:rPr>
              <a:t>，提供用户不同的模式选择，有</a:t>
            </a:r>
            <a:r>
              <a:rPr b="0" lang="en-US" sz="2000" strike="noStrike" u="none">
                <a:solidFill>
                  <a:srgbClr val="000000"/>
                </a:solidFill>
                <a:uFillTx/>
                <a:latin typeface="Arial"/>
              </a:rPr>
              <a:t>3</a:t>
            </a:r>
            <a:r>
              <a:rPr b="0" lang="zh-CN" sz="2000" strike="noStrike" u="none">
                <a:solidFill>
                  <a:srgbClr val="000000"/>
                </a:solidFill>
                <a:uFillTx/>
                <a:latin typeface="Arial"/>
              </a:rPr>
              <a:t>种模式：最短充电时间，最小充电花销和动态调整</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4</a:t>
            </a:r>
            <a:r>
              <a:rPr b="0" lang="zh-CN" sz="2000" strike="noStrike" u="none">
                <a:solidFill>
                  <a:srgbClr val="000000"/>
                </a:solidFill>
                <a:uFillTx/>
                <a:latin typeface="Arial"/>
              </a:rPr>
              <a:t>，提高电池寿命，我们考虑在充满电之后持续以最小电流继续充电来延长电池寿命</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5</a:t>
            </a:r>
            <a:r>
              <a:rPr b="0" lang="zh-CN" sz="2000" strike="noStrike" u="none">
                <a:solidFill>
                  <a:srgbClr val="000000"/>
                </a:solidFill>
                <a:uFillTx/>
                <a:latin typeface="Arial"/>
              </a:rPr>
              <a:t>，使用</a:t>
            </a:r>
            <a:r>
              <a:rPr b="0" lang="en-US" sz="2000" strike="noStrike" u="none">
                <a:solidFill>
                  <a:srgbClr val="000000"/>
                </a:solidFill>
                <a:uFillTx/>
                <a:latin typeface="Arial"/>
              </a:rPr>
              <a:t>V2G</a:t>
            </a:r>
            <a:r>
              <a:rPr b="0" lang="zh-CN" sz="2000" strike="noStrike" u="none">
                <a:solidFill>
                  <a:srgbClr val="000000"/>
                </a:solidFill>
                <a:uFillTx/>
                <a:latin typeface="Arial"/>
              </a:rPr>
              <a:t>来平衡电网负载，但在实际测试中我们的汽车没有硬件支持，所以没有使用</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6</a:t>
            </a:r>
            <a:r>
              <a:rPr b="0" lang="zh-CN" sz="2000" strike="noStrike" u="none">
                <a:solidFill>
                  <a:srgbClr val="000000"/>
                </a:solidFill>
                <a:uFillTx/>
                <a:latin typeface="Arial"/>
              </a:rPr>
              <a:t>，提高用户体验，我们希望后续开发手机</a:t>
            </a:r>
            <a:r>
              <a:rPr b="0" lang="en-US" sz="2000" strike="noStrike" u="none">
                <a:solidFill>
                  <a:srgbClr val="000000"/>
                </a:solidFill>
                <a:uFillTx/>
                <a:latin typeface="Arial"/>
              </a:rPr>
              <a:t>app</a:t>
            </a:r>
            <a:r>
              <a:rPr b="0" lang="zh-CN" sz="2000" strike="noStrike" u="none">
                <a:solidFill>
                  <a:srgbClr val="000000"/>
                </a:solidFill>
                <a:uFillTx/>
                <a:latin typeface="Arial"/>
              </a:rPr>
              <a:t>，根据用户习惯来智能推荐充电模式等</a:t>
            </a:r>
            <a:endParaRPr b="0" lang="en-US" sz="2000" strike="noStrike" u="none">
              <a:solidFill>
                <a:srgbClr val="000000"/>
              </a:solidFill>
              <a:uFillTx/>
              <a:latin typeface="Arial"/>
            </a:endParaRPr>
          </a:p>
        </p:txBody>
      </p:sp>
      <p:sp>
        <p:nvSpPr>
          <p:cNvPr id="486" name="PlaceHolder 3"/>
          <p:cNvSpPr>
            <a:spLocks noGrp="1"/>
          </p:cNvSpPr>
          <p:nvPr>
            <p:ph type="sldNum" idx="12"/>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041C4D9C-605B-4ADC-A183-D4771527AC47}"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sldImg"/>
          </p:nvPr>
        </p:nvSpPr>
        <p:spPr>
          <a:xfrm>
            <a:off x="1374840" y="1336680"/>
            <a:ext cx="4809600" cy="3607920"/>
          </a:xfrm>
          <a:prstGeom prst="rect">
            <a:avLst/>
          </a:prstGeom>
          <a:ln w="0">
            <a:noFill/>
          </a:ln>
        </p:spPr>
      </p:sp>
      <p:sp>
        <p:nvSpPr>
          <p:cNvPr id="488"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After careful consideration, we chose the minimize function in scipy for optimization.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Its biggest advantage is that it is easy to develop and has fast calculation speed.</a:t>
            </a:r>
            <a:endParaRPr b="0" lang="en-US" sz="2000" strike="noStrike" u="none">
              <a:solidFill>
                <a:srgbClr val="000000"/>
              </a:solidFill>
              <a:uFillTx/>
              <a:latin typeface="Arial"/>
            </a:endParaRPr>
          </a:p>
          <a:p>
            <a:pPr marL="216000" indent="0">
              <a:lnSpc>
                <a:spcPct val="100000"/>
              </a:lnSpc>
              <a:buNone/>
            </a:pPr>
            <a:r>
              <a:rPr b="0" lang="zh-CN" sz="2000" strike="noStrike" u="none">
                <a:solidFill>
                  <a:srgbClr val="000000"/>
                </a:solidFill>
                <a:uFillTx/>
                <a:latin typeface="Arial"/>
              </a:rPr>
              <a:t>在经过考虑后，我们选择了</a:t>
            </a:r>
            <a:r>
              <a:rPr b="0" lang="en-US" sz="2000" strike="noStrike" u="none">
                <a:solidFill>
                  <a:srgbClr val="000000"/>
                </a:solidFill>
                <a:uFillTx/>
                <a:latin typeface="Arial"/>
              </a:rPr>
              <a:t>scipy</a:t>
            </a:r>
            <a:r>
              <a:rPr b="0" lang="zh-CN" sz="2000" strike="noStrike" u="none">
                <a:solidFill>
                  <a:srgbClr val="000000"/>
                </a:solidFill>
                <a:uFillTx/>
                <a:latin typeface="Arial"/>
              </a:rPr>
              <a:t>中的</a:t>
            </a:r>
            <a:r>
              <a:rPr b="0" lang="en-US" sz="2000" strike="noStrike" u="none">
                <a:solidFill>
                  <a:srgbClr val="000000"/>
                </a:solidFill>
                <a:uFillTx/>
                <a:latin typeface="Arial"/>
              </a:rPr>
              <a:t>minimize</a:t>
            </a:r>
            <a:r>
              <a:rPr b="0" lang="zh-CN" sz="2000" strike="noStrike" u="none">
                <a:solidFill>
                  <a:srgbClr val="000000"/>
                </a:solidFill>
                <a:uFillTx/>
                <a:latin typeface="Arial"/>
              </a:rPr>
              <a:t>函数来进行优化，其最大的优点在于容易开发和计算速度快</a:t>
            </a:r>
            <a:endParaRPr b="0" lang="en-US" sz="2000" strike="noStrike" u="none">
              <a:solidFill>
                <a:srgbClr val="000000"/>
              </a:solidFill>
              <a:uFillTx/>
              <a:latin typeface="Arial"/>
            </a:endParaRPr>
          </a:p>
        </p:txBody>
      </p:sp>
      <p:sp>
        <p:nvSpPr>
          <p:cNvPr id="489" name="PlaceHolder 3"/>
          <p:cNvSpPr>
            <a:spLocks noGrp="1"/>
          </p:cNvSpPr>
          <p:nvPr>
            <p:ph type="sldNum" idx="13"/>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7AABDA8B-E8A2-437C-A290-2180E90F31DD}"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sldImg"/>
          </p:nvPr>
        </p:nvSpPr>
        <p:spPr>
          <a:xfrm>
            <a:off x="1374840" y="1336680"/>
            <a:ext cx="4809600" cy="3607920"/>
          </a:xfrm>
          <a:prstGeom prst="rect">
            <a:avLst/>
          </a:prstGeom>
          <a:ln w="0">
            <a:noFill/>
          </a:ln>
        </p:spPr>
      </p:sp>
      <p:sp>
        <p:nvSpPr>
          <p:cNvPr id="491"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Our final optimization objective function is shown in the figure.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cost function consists of two parts. T represents the time required to reach the target charging amount, and C represents the total charging cost.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The sum of these two parts multiplied by weights w1 and w2 is our optimization goal.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Other specific parameters are shown in the figure</a:t>
            </a:r>
            <a:endParaRPr b="0" lang="en-US" sz="2000" strike="noStrike" u="none">
              <a:solidFill>
                <a:srgbClr val="000000"/>
              </a:solidFill>
              <a:uFillTx/>
              <a:latin typeface="Arial"/>
            </a:endParaRPr>
          </a:p>
          <a:p>
            <a:pPr marL="216000" indent="0">
              <a:lnSpc>
                <a:spcPct val="100000"/>
              </a:lnSpc>
              <a:buNone/>
            </a:pPr>
            <a:r>
              <a:rPr b="0" lang="zh-CN" sz="2000" strike="noStrike" u="none">
                <a:solidFill>
                  <a:srgbClr val="000000"/>
                </a:solidFill>
                <a:uFillTx/>
                <a:latin typeface="Arial"/>
              </a:rPr>
              <a:t>我们最终的优化目标函数如图，</a:t>
            </a:r>
            <a:endParaRPr b="0" lang="en-US" sz="2000" strike="noStrike" u="none">
              <a:solidFill>
                <a:srgbClr val="000000"/>
              </a:solidFill>
              <a:uFillTx/>
              <a:latin typeface="Arial"/>
            </a:endParaRPr>
          </a:p>
          <a:p>
            <a:pPr marL="216000" indent="0">
              <a:lnSpc>
                <a:spcPct val="100000"/>
              </a:lnSpc>
              <a:buNone/>
            </a:pPr>
            <a:r>
              <a:rPr b="0" lang="zh-CN" sz="2000" strike="noStrike" u="none">
                <a:solidFill>
                  <a:srgbClr val="000000"/>
                </a:solidFill>
                <a:uFillTx/>
                <a:latin typeface="Arial"/>
              </a:rPr>
              <a:t>这个</a:t>
            </a:r>
            <a:r>
              <a:rPr b="0" lang="en-US" sz="2000" strike="noStrike" u="none">
                <a:solidFill>
                  <a:srgbClr val="000000"/>
                </a:solidFill>
                <a:uFillTx/>
                <a:latin typeface="Arial"/>
              </a:rPr>
              <a:t>costfunction</a:t>
            </a:r>
            <a:r>
              <a:rPr b="0" lang="zh-CN" sz="2000" strike="noStrike" u="none">
                <a:solidFill>
                  <a:srgbClr val="000000"/>
                </a:solidFill>
                <a:uFillTx/>
                <a:latin typeface="Arial"/>
              </a:rPr>
              <a:t>由两部分组成，</a:t>
            </a:r>
            <a:r>
              <a:rPr b="0" lang="en-US" sz="2000" strike="noStrike" u="none">
                <a:solidFill>
                  <a:srgbClr val="000000"/>
                </a:solidFill>
                <a:uFillTx/>
                <a:latin typeface="Arial"/>
              </a:rPr>
              <a:t>T</a:t>
            </a:r>
            <a:r>
              <a:rPr b="0" lang="zh-CN" sz="2000" strike="noStrike" u="none">
                <a:solidFill>
                  <a:srgbClr val="000000"/>
                </a:solidFill>
                <a:uFillTx/>
                <a:latin typeface="Arial"/>
              </a:rPr>
              <a:t>代表了达到目标充电量所需的时间，</a:t>
            </a:r>
            <a:r>
              <a:rPr b="0" lang="en-US" sz="2000" strike="noStrike" u="none">
                <a:solidFill>
                  <a:srgbClr val="000000"/>
                </a:solidFill>
                <a:uFillTx/>
                <a:latin typeface="Arial"/>
              </a:rPr>
              <a:t>C</a:t>
            </a:r>
            <a:r>
              <a:rPr b="0" lang="zh-CN" sz="2000" strike="noStrike" u="none">
                <a:solidFill>
                  <a:srgbClr val="000000"/>
                </a:solidFill>
                <a:uFillTx/>
                <a:latin typeface="Arial"/>
              </a:rPr>
              <a:t>代表了总共的充电花销，将这两部分分别乘以权重</a:t>
            </a:r>
            <a:r>
              <a:rPr b="0" lang="en-US" sz="2000" strike="noStrike" u="none">
                <a:solidFill>
                  <a:srgbClr val="000000"/>
                </a:solidFill>
                <a:uFillTx/>
                <a:latin typeface="Arial"/>
              </a:rPr>
              <a:t>w1</a:t>
            </a:r>
            <a:r>
              <a:rPr b="0" lang="zh-CN" sz="2000" strike="noStrike" u="none">
                <a:solidFill>
                  <a:srgbClr val="000000"/>
                </a:solidFill>
                <a:uFillTx/>
                <a:latin typeface="Arial"/>
              </a:rPr>
              <a:t>和</a:t>
            </a:r>
            <a:r>
              <a:rPr b="0" lang="en-US" sz="2000" strike="noStrike" u="none">
                <a:solidFill>
                  <a:srgbClr val="000000"/>
                </a:solidFill>
                <a:uFillTx/>
                <a:latin typeface="Arial"/>
              </a:rPr>
              <a:t>w2</a:t>
            </a:r>
            <a:r>
              <a:rPr b="0" lang="zh-CN" sz="2000" strike="noStrike" u="none">
                <a:solidFill>
                  <a:srgbClr val="000000"/>
                </a:solidFill>
                <a:uFillTx/>
                <a:latin typeface="Arial"/>
              </a:rPr>
              <a:t>相加便是我们的优化目标，</a:t>
            </a:r>
            <a:endParaRPr b="0" lang="en-US" sz="2000" strike="noStrike" u="none">
              <a:solidFill>
                <a:srgbClr val="000000"/>
              </a:solidFill>
              <a:uFillTx/>
              <a:latin typeface="Arial"/>
            </a:endParaRPr>
          </a:p>
          <a:p>
            <a:pPr marL="216000" indent="0">
              <a:lnSpc>
                <a:spcPct val="100000"/>
              </a:lnSpc>
              <a:buNone/>
            </a:pPr>
            <a:r>
              <a:rPr b="0" lang="zh-CN" sz="2000" strike="noStrike" u="none">
                <a:solidFill>
                  <a:srgbClr val="000000"/>
                </a:solidFill>
                <a:uFillTx/>
                <a:latin typeface="Arial"/>
              </a:rPr>
              <a:t>其他的具体参数如图</a:t>
            </a:r>
            <a:endParaRPr b="0" lang="en-US" sz="2000" strike="noStrike" u="none">
              <a:solidFill>
                <a:srgbClr val="000000"/>
              </a:solidFill>
              <a:uFillTx/>
              <a:latin typeface="Arial"/>
            </a:endParaRPr>
          </a:p>
        </p:txBody>
      </p:sp>
      <p:sp>
        <p:nvSpPr>
          <p:cNvPr id="492" name="PlaceHolder 3"/>
          <p:cNvSpPr>
            <a:spLocks noGrp="1"/>
          </p:cNvSpPr>
          <p:nvPr>
            <p:ph type="sldNum" idx="14"/>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00DDFC03-6400-4A54-A305-9D6C92EB8F35}"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sldImg"/>
          </p:nvPr>
        </p:nvSpPr>
        <p:spPr>
          <a:xfrm>
            <a:off x="1374840" y="1336680"/>
            <a:ext cx="4809600" cy="3607920"/>
          </a:xfrm>
          <a:prstGeom prst="rect">
            <a:avLst/>
          </a:prstGeom>
          <a:ln w="0">
            <a:noFill/>
          </a:ln>
        </p:spPr>
      </p:sp>
      <p:sp>
        <p:nvSpPr>
          <p:cNvPr id="494"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This equation defines how we calculate the </a:t>
            </a:r>
            <a:r>
              <a:rPr b="1" lang="en-US" sz="2000" strike="noStrike" u="none">
                <a:solidFill>
                  <a:srgbClr val="000000"/>
                </a:solidFill>
                <a:uFillTx/>
                <a:latin typeface="Arial"/>
              </a:rPr>
              <a:t>charging time</a:t>
            </a:r>
            <a:r>
              <a:rPr b="0" lang="en-US" sz="2000" strike="noStrike" u="none">
                <a:solidFill>
                  <a:srgbClr val="000000"/>
                </a:solidFill>
                <a:uFillTx/>
                <a:latin typeface="Arial"/>
              </a:rPr>
              <a:t> required to reach the energy target.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First, we identify the earliest time index i‾\overline{i}i at which the </a:t>
            </a:r>
            <a:r>
              <a:rPr b="1" lang="en-US" sz="2000" strike="noStrike" u="none">
                <a:solidFill>
                  <a:srgbClr val="000000"/>
                </a:solidFill>
                <a:uFillTx/>
                <a:latin typeface="Arial"/>
              </a:rPr>
              <a:t>accumulated energy</a:t>
            </a:r>
            <a:br>
              <a:rPr sz="2000"/>
            </a:br>
            <a:r>
              <a:rPr b="0" lang="en-US" sz="2000" strike="noStrike" u="none">
                <a:solidFill>
                  <a:srgbClr val="000000"/>
                </a:solidFill>
                <a:uFillTx/>
                <a:latin typeface="Arial"/>
              </a:rPr>
              <a:t>from charging—calculated as the sum of PjΔtjP_j \Delta t_jPj​Δtj​—meets or exceeds the target energy EtargetE_{\text{target}}Etarget​.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If the target is never met, we assume the full schedule is used.</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Then, we compute the total charging time Tby multiplying i‾\overline{i}i with the average time step Δtˉ\bar{\Delta t}Δtˉ</a:t>
            </a:r>
            <a:br>
              <a:rPr sz="2000"/>
            </a:br>
            <a:r>
              <a:rPr b="0" lang="en-US" sz="2000" strike="noStrike" u="none">
                <a:solidFill>
                  <a:srgbClr val="000000"/>
                </a:solidFill>
                <a:uFillTx/>
                <a:latin typeface="Arial"/>
              </a:rPr>
              <a:t>and a factor k, which adjusts the time units to match our system output—such as converting hours to time slots or cost units.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approach allows us to evaluate and minimize charging duration as part of the overall optimization.</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495" name="PlaceHolder 3"/>
          <p:cNvSpPr>
            <a:spLocks noGrp="1"/>
          </p:cNvSpPr>
          <p:nvPr>
            <p:ph type="sldNum" idx="15"/>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73058B82-FB73-4648-BBC2-4D8676CBDD1D}"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sldImg"/>
          </p:nvPr>
        </p:nvSpPr>
        <p:spPr>
          <a:xfrm>
            <a:off x="1374840" y="1336680"/>
            <a:ext cx="4809600" cy="3607920"/>
          </a:xfrm>
          <a:prstGeom prst="rect">
            <a:avLst/>
          </a:prstGeom>
          <a:ln w="0">
            <a:noFill/>
          </a:ln>
        </p:spPr>
      </p:sp>
      <p:sp>
        <p:nvSpPr>
          <p:cNvPr id="497"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This equation defines the </a:t>
            </a:r>
            <a:r>
              <a:rPr b="1" lang="en-US" sz="2000" strike="noStrike" u="none">
                <a:solidFill>
                  <a:srgbClr val="000000"/>
                </a:solidFill>
                <a:uFillTx/>
                <a:latin typeface="Arial"/>
              </a:rPr>
              <a:t>charging cost</a:t>
            </a:r>
            <a:r>
              <a:rPr b="0" lang="en-US" sz="2000" strike="noStrike" u="none">
                <a:solidFill>
                  <a:srgbClr val="000000"/>
                </a:solidFill>
                <a:uFillTx/>
                <a:latin typeface="Arial"/>
              </a:rPr>
              <a:t> CCC as a normalized sum of energy consumption over time.</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In each time period iii, the cost is calculated as the product of the charging power PiP_iPi​,</a:t>
            </a:r>
            <a:br>
              <a:rPr sz="2000"/>
            </a:br>
            <a:r>
              <a:rPr b="0" lang="en-US" sz="2000" strike="noStrike" u="none">
                <a:solidFill>
                  <a:srgbClr val="000000"/>
                </a:solidFill>
                <a:uFillTx/>
                <a:latin typeface="Arial"/>
              </a:rPr>
              <a:t>the electricity price pip_ipi​, and the duration Δti\Delta t_iΔti​.</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We then sum this over all time periods and </a:t>
            </a:r>
            <a:r>
              <a:rPr b="1" lang="en-US" sz="2000" strike="noStrike" u="none">
                <a:solidFill>
                  <a:srgbClr val="000000"/>
                </a:solidFill>
                <a:uFillTx/>
                <a:latin typeface="Arial"/>
              </a:rPr>
              <a:t>normalize it by the average electricity price</a:t>
            </a:r>
            <a:r>
              <a:rPr b="0" lang="en-US" sz="2000" strike="noStrike" u="none">
                <a:solidFill>
                  <a:srgbClr val="000000"/>
                </a:solidFill>
                <a:uFillTx/>
                <a:latin typeface="Arial"/>
              </a:rPr>
              <a:t> pˉ\bar{p}pˉ​.</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normalization allows us to compare cost-effectiveness under different pricing conditions</a:t>
            </a:r>
            <a:br>
              <a:rPr sz="2000"/>
            </a:br>
            <a:r>
              <a:rPr b="0" lang="en-US" sz="2000" strike="noStrike" u="none">
                <a:solidFill>
                  <a:srgbClr val="000000"/>
                </a:solidFill>
                <a:uFillTx/>
                <a:latin typeface="Arial"/>
              </a:rPr>
              <a:t>and ensures the cost term is consistent with other terms in the objective function.</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By optimizing this term, the system prefers charging during low-price periods</a:t>
            </a:r>
            <a:br>
              <a:rPr sz="2000"/>
            </a:br>
            <a:r>
              <a:rPr b="0" lang="en-US" sz="2000" strike="noStrike" u="none">
                <a:solidFill>
                  <a:srgbClr val="000000"/>
                </a:solidFill>
                <a:uFillTx/>
                <a:latin typeface="Arial"/>
              </a:rPr>
              <a:t>while still ensuring the energy demand is met efficiently.</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498" name="PlaceHolder 3"/>
          <p:cNvSpPr>
            <a:spLocks noGrp="1"/>
          </p:cNvSpPr>
          <p:nvPr>
            <p:ph type="sldNum" idx="16"/>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ADD6F207-4B20-46F2-957B-D6559D3A6CAA}"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sldImg"/>
          </p:nvPr>
        </p:nvSpPr>
        <p:spPr>
          <a:xfrm>
            <a:off x="1374840" y="1336680"/>
            <a:ext cx="4809600" cy="3607920"/>
          </a:xfrm>
          <a:prstGeom prst="rect">
            <a:avLst/>
          </a:prstGeom>
          <a:ln w="0">
            <a:noFill/>
          </a:ln>
        </p:spPr>
      </p:sp>
      <p:sp>
        <p:nvSpPr>
          <p:cNvPr id="500"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To ensure feasibility and safety, our optimization includes two key constraints.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First, the </a:t>
            </a:r>
            <a:r>
              <a:rPr b="1" lang="en-US" sz="2000" strike="noStrike" u="none">
                <a:solidFill>
                  <a:srgbClr val="000000"/>
                </a:solidFill>
                <a:uFillTx/>
                <a:latin typeface="Arial"/>
              </a:rPr>
              <a:t>total charged energy</a:t>
            </a:r>
            <a:r>
              <a:rPr b="0" lang="en-US" sz="2000" strike="noStrike" u="none">
                <a:solidFill>
                  <a:srgbClr val="000000"/>
                </a:solidFill>
                <a:uFillTx/>
                <a:latin typeface="Arial"/>
              </a:rPr>
              <a:t>—the sum of Pi⋅ΔtiP_i \cdot \Delta t_iPi​⋅Δti​ over all time periods—must meet or exceed the </a:t>
            </a:r>
            <a:r>
              <a:rPr b="1" lang="en-US" sz="2000" strike="noStrike" u="none">
                <a:solidFill>
                  <a:srgbClr val="000000"/>
                </a:solidFill>
                <a:uFillTx/>
                <a:latin typeface="Arial"/>
              </a:rPr>
              <a:t>target energy</a:t>
            </a:r>
            <a:r>
              <a:rPr b="0" lang="en-US" sz="2000" strike="noStrike" u="none">
                <a:solidFill>
                  <a:srgbClr val="000000"/>
                </a:solidFill>
                <a:uFillTx/>
                <a:latin typeface="Arial"/>
              </a:rPr>
              <a:t> EtargetE_{\text{target}}Etarget​.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Second, in each time period, the </a:t>
            </a:r>
            <a:r>
              <a:rPr b="1" lang="en-US" sz="2000" strike="noStrike" u="none">
                <a:solidFill>
                  <a:srgbClr val="000000"/>
                </a:solidFill>
                <a:uFillTx/>
                <a:latin typeface="Arial"/>
              </a:rPr>
              <a:t>charging power</a:t>
            </a:r>
            <a:r>
              <a:rPr b="0" lang="en-US" sz="2000" strike="noStrike" u="none">
                <a:solidFill>
                  <a:srgbClr val="000000"/>
                </a:solidFill>
                <a:uFillTx/>
                <a:latin typeface="Arial"/>
              </a:rPr>
              <a:t> PiP_iPi​ must stay within its allowed range,</a:t>
            </a:r>
            <a:br>
              <a:rPr sz="2000"/>
            </a:br>
            <a:r>
              <a:rPr b="0" lang="en-US" sz="2000" strike="noStrike" u="none">
                <a:solidFill>
                  <a:srgbClr val="000000"/>
                </a:solidFill>
                <a:uFillTx/>
                <a:latin typeface="Arial"/>
              </a:rPr>
              <a:t>defined by a </a:t>
            </a:r>
            <a:r>
              <a:rPr b="1" lang="en-US" sz="2000" strike="noStrike" u="none">
                <a:solidFill>
                  <a:srgbClr val="000000"/>
                </a:solidFill>
                <a:uFillTx/>
                <a:latin typeface="Arial"/>
              </a:rPr>
              <a:t>minimum</a:t>
            </a:r>
            <a:r>
              <a:rPr b="0" lang="en-US" sz="2000" strike="noStrike" u="none">
                <a:solidFill>
                  <a:srgbClr val="000000"/>
                </a:solidFill>
                <a:uFillTx/>
                <a:latin typeface="Arial"/>
              </a:rPr>
              <a:t> and </a:t>
            </a:r>
            <a:r>
              <a:rPr b="1" lang="en-US" sz="2000" strike="noStrike" u="none">
                <a:solidFill>
                  <a:srgbClr val="000000"/>
                </a:solidFill>
                <a:uFillTx/>
                <a:latin typeface="Arial"/>
              </a:rPr>
              <a:t>maximum power limit</a:t>
            </a:r>
            <a:r>
              <a:rPr b="0" lang="en-US" sz="2000" strike="noStrike" u="none">
                <a:solidFill>
                  <a:srgbClr val="000000"/>
                </a:solidFill>
                <a:uFillTx/>
                <a:latin typeface="Arial"/>
              </a:rPr>
              <a:t>, Pmin⁡,iP_{\min, i}Pmin,i​ and Pmax⁡,iP_{\max, i}Pmax,i​.</a:t>
            </a:r>
            <a:br>
              <a:rPr sz="2000"/>
            </a:br>
            <a:r>
              <a:rPr b="0" lang="en-US" sz="2000" strike="noStrike" u="none">
                <a:solidFill>
                  <a:srgbClr val="000000"/>
                </a:solidFill>
                <a:uFillTx/>
                <a:latin typeface="Arial"/>
              </a:rPr>
              <a:t>These bounds can vary depending on hardware limits or grid constraints.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For the initial guess used by the optimizer, we simply set P0P_0P0​ as the average of all maximum powers across the time horizon.</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initialization provides a reasonable starting point for the solver to quickly converge to an efficient solution.</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501" name="PlaceHolder 3"/>
          <p:cNvSpPr>
            <a:spLocks noGrp="1"/>
          </p:cNvSpPr>
          <p:nvPr>
            <p:ph type="sldNum" idx="17"/>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A4728972-7DA7-4A12-8E68-9721801EAF05}"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sldImg"/>
          </p:nvPr>
        </p:nvSpPr>
        <p:spPr>
          <a:xfrm>
            <a:off x="1374840" y="1336680"/>
            <a:ext cx="4809600" cy="3607920"/>
          </a:xfrm>
          <a:prstGeom prst="rect">
            <a:avLst/>
          </a:prstGeom>
          <a:ln w="0">
            <a:noFill/>
          </a:ln>
        </p:spPr>
      </p:sp>
      <p:sp>
        <p:nvSpPr>
          <p:cNvPr id="503"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This picture shows the charging amount in different modes.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You can see that the functions of different modes are perfectly realized.</a:t>
            </a:r>
            <a:endParaRPr b="0" lang="en-US" sz="2000" strike="noStrike" u="none">
              <a:solidFill>
                <a:srgbClr val="000000"/>
              </a:solidFill>
              <a:uFillTx/>
              <a:latin typeface="Arial"/>
            </a:endParaRPr>
          </a:p>
          <a:p>
            <a:pPr marL="216000" indent="0">
              <a:lnSpc>
                <a:spcPct val="100000"/>
              </a:lnSpc>
              <a:buNone/>
            </a:pPr>
            <a:r>
              <a:rPr b="0" lang="zh-CN" sz="2000" strike="noStrike" u="none">
                <a:solidFill>
                  <a:srgbClr val="000000"/>
                </a:solidFill>
                <a:uFillTx/>
                <a:latin typeface="Arial"/>
              </a:rPr>
              <a:t>这张图片展示了不同模式下的充电量，可以看到完美的实现了不同模式的功能</a:t>
            </a:r>
            <a:endParaRPr b="0" lang="en-US" sz="2000" strike="noStrike" u="none">
              <a:solidFill>
                <a:srgbClr val="000000"/>
              </a:solidFill>
              <a:uFillTx/>
              <a:latin typeface="Arial"/>
            </a:endParaRPr>
          </a:p>
        </p:txBody>
      </p:sp>
      <p:sp>
        <p:nvSpPr>
          <p:cNvPr id="504" name="PlaceHolder 3"/>
          <p:cNvSpPr>
            <a:spLocks noGrp="1"/>
          </p:cNvSpPr>
          <p:nvPr>
            <p:ph type="sldNum" idx="18"/>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0DB1DC1A-7401-4CCE-A1FA-827F5BA0FB8D}"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sldImg"/>
          </p:nvPr>
        </p:nvSpPr>
        <p:spPr>
          <a:xfrm>
            <a:off x="1374840" y="1336680"/>
            <a:ext cx="4809600" cy="3607920"/>
          </a:xfrm>
          <a:prstGeom prst="rect">
            <a:avLst/>
          </a:prstGeom>
          <a:ln w="0">
            <a:noFill/>
          </a:ln>
        </p:spPr>
      </p:sp>
      <p:sp>
        <p:nvSpPr>
          <p:cNvPr id="506"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This picture shows the user's grid power.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The green line represents the user's historical power consumption when not charging,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the red line represents the maximum power,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and the blue line represents the power load after adding car charging.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It can be seen that the final power does not exceed the maximum power,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and charging stops after reaching the target charging amount.</a:t>
            </a:r>
            <a:endParaRPr b="0" lang="en-US" sz="2000" strike="noStrike" u="none">
              <a:solidFill>
                <a:srgbClr val="000000"/>
              </a:solidFill>
              <a:uFillTx/>
              <a:latin typeface="Arial"/>
            </a:endParaRPr>
          </a:p>
          <a:p>
            <a:pPr marL="216000" indent="0">
              <a:lnSpc>
                <a:spcPct val="100000"/>
              </a:lnSpc>
              <a:buNone/>
            </a:pPr>
            <a:r>
              <a:rPr b="0" lang="zh-CN" sz="2000" strike="noStrike" u="none">
                <a:solidFill>
                  <a:srgbClr val="000000"/>
                </a:solidFill>
                <a:uFillTx/>
                <a:latin typeface="Arial"/>
              </a:rPr>
              <a:t>这张图片展示了用户的电网功率，图中绿线代表未充电时用户的历史用电，红线代表了最大功率，而蓝线表示了加入汽车充电后的用电负载，可以看到最终的功率没有超过最大功率，并且在达到目标充电量之后就停止充电了。</a:t>
            </a:r>
            <a:endParaRPr b="0" lang="en-US" sz="2000" strike="noStrike" u="none">
              <a:solidFill>
                <a:srgbClr val="000000"/>
              </a:solidFill>
              <a:uFillTx/>
              <a:latin typeface="Arial"/>
            </a:endParaRPr>
          </a:p>
        </p:txBody>
      </p:sp>
      <p:sp>
        <p:nvSpPr>
          <p:cNvPr id="507" name="PlaceHolder 3"/>
          <p:cNvSpPr>
            <a:spLocks noGrp="1"/>
          </p:cNvSpPr>
          <p:nvPr>
            <p:ph type="sldNum" idx="19"/>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4165706A-439A-4359-A970-405F6D9065DD}"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sldImg"/>
          </p:nvPr>
        </p:nvSpPr>
        <p:spPr>
          <a:xfrm>
            <a:off x="1374840" y="1336680"/>
            <a:ext cx="4809600" cy="3607920"/>
          </a:xfrm>
          <a:prstGeom prst="rect">
            <a:avLst/>
          </a:prstGeom>
          <a:ln w="0">
            <a:noFill/>
          </a:ln>
        </p:spPr>
      </p:sp>
      <p:sp>
        <p:nvSpPr>
          <p:cNvPr id="509"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In order to simulate the test without hardware, we wrote a software to simulate the functions of evse and shelly.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It is mainly realized by reading and writing fixed json files and transferring them to the Raspberry Pi. </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Later, Chen Huang will talk about things related to testing.</a:t>
            </a:r>
            <a:endParaRPr b="0" lang="en-US" sz="2000" strike="noStrike" u="none">
              <a:solidFill>
                <a:srgbClr val="000000"/>
              </a:solidFill>
              <a:uFillTx/>
              <a:latin typeface="Arial"/>
            </a:endParaRPr>
          </a:p>
          <a:p>
            <a:pPr marL="216000" indent="0">
              <a:lnSpc>
                <a:spcPct val="100000"/>
              </a:lnSpc>
              <a:buNone/>
            </a:pPr>
            <a:r>
              <a:rPr b="0" lang="zh-CN" sz="2000" strike="noStrike" u="none">
                <a:solidFill>
                  <a:srgbClr val="000000"/>
                </a:solidFill>
                <a:uFillTx/>
                <a:latin typeface="Arial"/>
              </a:rPr>
              <a:t>为了在脱离硬件也能模拟测试，我们写了一个软件来模拟</a:t>
            </a:r>
            <a:r>
              <a:rPr b="0" lang="en-US" sz="2000" strike="noStrike" u="none">
                <a:solidFill>
                  <a:srgbClr val="000000"/>
                </a:solidFill>
                <a:uFillTx/>
                <a:latin typeface="Arial"/>
              </a:rPr>
              <a:t>evse</a:t>
            </a:r>
            <a:r>
              <a:rPr b="0" lang="zh-CN" sz="2000" strike="noStrike" u="none">
                <a:solidFill>
                  <a:srgbClr val="000000"/>
                </a:solidFill>
                <a:uFillTx/>
                <a:latin typeface="Arial"/>
              </a:rPr>
              <a:t>和</a:t>
            </a:r>
            <a:r>
              <a:rPr b="0" lang="en-US" sz="2000" strike="noStrike" u="none">
                <a:solidFill>
                  <a:srgbClr val="000000"/>
                </a:solidFill>
                <a:uFillTx/>
                <a:latin typeface="Arial"/>
              </a:rPr>
              <a:t>shelly</a:t>
            </a:r>
            <a:r>
              <a:rPr b="0" lang="zh-CN" sz="2000" strike="noStrike" u="none">
                <a:solidFill>
                  <a:srgbClr val="000000"/>
                </a:solidFill>
                <a:uFillTx/>
                <a:latin typeface="Arial"/>
              </a:rPr>
              <a:t>的功能。主要是通过读写固定的</a:t>
            </a:r>
            <a:r>
              <a:rPr b="0" lang="en-US" sz="2000" strike="noStrike" u="none">
                <a:solidFill>
                  <a:srgbClr val="000000"/>
                </a:solidFill>
                <a:uFillTx/>
                <a:latin typeface="Arial"/>
              </a:rPr>
              <a:t>json</a:t>
            </a:r>
            <a:r>
              <a:rPr b="0" lang="zh-CN" sz="2000" strike="noStrike" u="none">
                <a:solidFill>
                  <a:srgbClr val="000000"/>
                </a:solidFill>
                <a:uFillTx/>
                <a:latin typeface="Arial"/>
              </a:rPr>
              <a:t>文件传输给树莓派来实现。后面由陈煌来讲和测试有关的东西</a:t>
            </a:r>
            <a:endParaRPr b="0" lang="en-US" sz="2000" strike="noStrike" u="none">
              <a:solidFill>
                <a:srgbClr val="000000"/>
              </a:solidFill>
              <a:uFillTx/>
              <a:latin typeface="Arial"/>
            </a:endParaRPr>
          </a:p>
        </p:txBody>
      </p:sp>
      <p:sp>
        <p:nvSpPr>
          <p:cNvPr id="510" name="PlaceHolder 3"/>
          <p:cNvSpPr>
            <a:spLocks noGrp="1"/>
          </p:cNvSpPr>
          <p:nvPr>
            <p:ph type="sldNum" idx="20"/>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3B7896C5-A732-45C3-8A92-EAA119DBAF2A}" type="slidenum">
              <a:rPr b="0" lang="en-US" sz="1200" strike="noStrike" u="none">
                <a:solidFill>
                  <a:srgbClr val="000000"/>
                </a:solidFill>
                <a:uFillTx/>
                <a:latin typeface="Times New Roman"/>
              </a:rPr>
              <a:t>&lt;编号&gt;</a:t>
            </a:fld>
            <a:endParaRPr b="0" lang="en-US" sz="1200" strike="noStrike" u="none">
              <a:solidFill>
                <a:srgbClr val="000000"/>
              </a:solidFill>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sldImg"/>
          </p:nvPr>
        </p:nvSpPr>
        <p:spPr>
          <a:xfrm>
            <a:off x="1374840" y="1336680"/>
            <a:ext cx="4809600" cy="3607920"/>
          </a:xfrm>
          <a:prstGeom prst="rect">
            <a:avLst/>
          </a:prstGeom>
          <a:ln w="0">
            <a:noFill/>
          </a:ln>
        </p:spPr>
      </p:sp>
      <p:sp>
        <p:nvSpPr>
          <p:cNvPr id="447"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Our charging station is mainly composed of these parts</a:t>
            </a:r>
            <a:endParaRPr b="0" lang="en-US" sz="2000" strike="noStrike" u="none">
              <a:solidFill>
                <a:srgbClr val="000000"/>
              </a:solidFill>
              <a:uFillTx/>
              <a:latin typeface="Arial"/>
            </a:endParaRPr>
          </a:p>
        </p:txBody>
      </p:sp>
      <p:sp>
        <p:nvSpPr>
          <p:cNvPr id="448" name="PlaceHolder 3"/>
          <p:cNvSpPr>
            <a:spLocks noGrp="1"/>
          </p:cNvSpPr>
          <p:nvPr>
            <p:ph type="sldNum" idx="4"/>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8BC08CDA-5D2D-4085-926C-EEB40896BFD1}"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sldImg"/>
          </p:nvPr>
        </p:nvSpPr>
        <p:spPr>
          <a:xfrm>
            <a:off x="1374840" y="1336680"/>
            <a:ext cx="4809600" cy="3607920"/>
          </a:xfrm>
          <a:prstGeom prst="rect">
            <a:avLst/>
          </a:prstGeom>
          <a:ln w="0">
            <a:noFill/>
          </a:ln>
        </p:spPr>
      </p:sp>
      <p:sp>
        <p:nvSpPr>
          <p:cNvPr id="450"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The main functional components include a shelly sensor. This sensor can measure the current of the 3-phase power with its clamps and record total charged energy.</a:t>
            </a:r>
            <a:endParaRPr b="0" lang="en-US" sz="2000" strike="noStrike" u="none">
              <a:solidFill>
                <a:srgbClr val="000000"/>
              </a:solidFill>
              <a:uFillTx/>
              <a:latin typeface="Arial"/>
            </a:endParaRPr>
          </a:p>
          <a:p>
            <a:pPr indent="0" defTabSz="914400">
              <a:lnSpc>
                <a:spcPct val="100000"/>
              </a:lnSpc>
              <a:buNone/>
              <a:tabLst>
                <a:tab algn="l" pos="0"/>
              </a:tabLst>
            </a:pPr>
            <a:r>
              <a:rPr b="0" lang="en-US" sz="2000" strike="noStrike" u="none">
                <a:solidFill>
                  <a:srgbClr val="000000"/>
                </a:solidFill>
                <a:uFillTx/>
                <a:latin typeface="Arial"/>
              </a:rPr>
              <a:t>EVSE stands for Electric Vehicle Supply Equipment. It is mainly used to set the max current and get the vehicle state.</a:t>
            </a:r>
            <a:endParaRPr b="0" lang="en-US" sz="2000" strike="noStrike" u="none">
              <a:solidFill>
                <a:srgbClr val="000000"/>
              </a:solidFill>
              <a:uFillTx/>
              <a:latin typeface="Arial"/>
            </a:endParaRPr>
          </a:p>
        </p:txBody>
      </p:sp>
      <p:sp>
        <p:nvSpPr>
          <p:cNvPr id="451" name="PlaceHolder 3"/>
          <p:cNvSpPr>
            <a:spLocks noGrp="1"/>
          </p:cNvSpPr>
          <p:nvPr>
            <p:ph type="sldNum" idx="5"/>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44E82715-0F26-49CA-A0EC-51B5CE5FF6FE}"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sldImg"/>
          </p:nvPr>
        </p:nvSpPr>
        <p:spPr>
          <a:xfrm>
            <a:off x="1374840" y="1336680"/>
            <a:ext cx="4809600" cy="3607920"/>
          </a:xfrm>
          <a:prstGeom prst="rect">
            <a:avLst/>
          </a:prstGeom>
          <a:ln w="0">
            <a:noFill/>
          </a:ln>
        </p:spPr>
      </p:sp>
      <p:sp>
        <p:nvSpPr>
          <p:cNvPr id="453" name="PlaceHolder 2"/>
          <p:cNvSpPr>
            <a:spLocks noGrp="1"/>
          </p:cNvSpPr>
          <p:nvPr>
            <p:ph type="body"/>
          </p:nvPr>
        </p:nvSpPr>
        <p:spPr>
          <a:xfrm>
            <a:off x="755640" y="5145120"/>
            <a:ext cx="6048000" cy="420984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The smart charge board is the most important part. It is a 3D-printed board to mount the components on the charging station.</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Raspberry Pi is the carrier of the program. It communicates with different components in various ways.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Shelly</a:t>
            </a:r>
            <a:r>
              <a:rPr b="0" lang="zh-CN" sz="2000" strike="noStrike" u="none">
                <a:solidFill>
                  <a:srgbClr val="000000"/>
                </a:solidFill>
                <a:uFillTx/>
                <a:latin typeface="Arial"/>
              </a:rPr>
              <a:t>， </a:t>
            </a:r>
            <a:r>
              <a:rPr b="0" lang="en-US" sz="2000" strike="noStrike" u="none">
                <a:solidFill>
                  <a:srgbClr val="000000"/>
                </a:solidFill>
                <a:uFillTx/>
                <a:latin typeface="Arial"/>
              </a:rPr>
              <a:t>the web port, and Raspberry Pi are connected to the same Wifi and transmit information wirelessly.</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The Raspberry Pi communicates with EVSE via serial communication. But the working voltage of these two parts is different.  So we add a level-shifter in between to convert the voltage. Otherwise the GPIO pins will be damaged.</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The EVSE communicates with the EV using PWM signal. The duty cycle represents the allowed current, and the voltage level represents the vehicle states.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We also utilized the GPIO pins of Raspberry Pi for other purposes like latching the charge plug with motor and relay, controlling the blinking of LED.</a:t>
            </a:r>
            <a:endParaRPr b="0" lang="en-US" sz="2000" strike="noStrike" u="none">
              <a:solidFill>
                <a:srgbClr val="000000"/>
              </a:solidFill>
              <a:uFillTx/>
              <a:latin typeface="Arial"/>
            </a:endParaRPr>
          </a:p>
        </p:txBody>
      </p:sp>
      <p:sp>
        <p:nvSpPr>
          <p:cNvPr id="454" name="PlaceHolder 3"/>
          <p:cNvSpPr>
            <a:spLocks noGrp="1"/>
          </p:cNvSpPr>
          <p:nvPr>
            <p:ph type="sldNum" idx="6"/>
          </p:nvPr>
        </p:nvSpPr>
        <p:spPr>
          <a:xfrm>
            <a:off x="4281480" y="10155240"/>
            <a:ext cx="3276360" cy="53604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uFillTx/>
                <a:latin typeface="Times New Roman"/>
              </a:defRPr>
            </a:lvl1pPr>
          </a:lstStyle>
          <a:p>
            <a:pPr indent="0" algn="r">
              <a:lnSpc>
                <a:spcPct val="100000"/>
              </a:lnSpc>
              <a:buNone/>
            </a:pPr>
            <a:fld id="{C0F90F27-8DC3-49D9-B8F6-19B5334ABE65}" type="slidenum">
              <a:rPr b="0" lang="en-US" sz="1200" strike="noStrike" u="none">
                <a:solidFill>
                  <a:srgbClr val="000000"/>
                </a:solidFill>
                <a:uFillTx/>
                <a:latin typeface="Times New Roman"/>
              </a:rPr>
              <a:t>13</a:t>
            </a:fld>
            <a:endParaRPr b="0" lang="en-US" sz="1200" strike="noStrike" u="none">
              <a:solidFill>
                <a:srgbClr val="000000"/>
              </a:solidFill>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sldImg"/>
          </p:nvPr>
        </p:nvSpPr>
        <p:spPr>
          <a:xfrm>
            <a:off x="216000" y="812520"/>
            <a:ext cx="7125480" cy="4007160"/>
          </a:xfrm>
          <a:prstGeom prst="rect">
            <a:avLst/>
          </a:prstGeom>
          <a:ln w="0">
            <a:noFill/>
          </a:ln>
        </p:spPr>
      </p:sp>
      <p:sp>
        <p:nvSpPr>
          <p:cNvPr id="456" name="PlaceHolder 2"/>
          <p:cNvSpPr>
            <a:spLocks noGrp="1"/>
          </p:cNvSpPr>
          <p:nvPr>
            <p:ph type="body"/>
          </p:nvPr>
        </p:nvSpPr>
        <p:spPr>
          <a:xfrm>
            <a:off x="720000" y="5089680"/>
            <a:ext cx="6045840" cy="48092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rPr>
              <a:t>So I will introduce the system structure first. </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rPr>
              <a:t>This project has four main parts: the optimizer, the charging station, the vehicle, and the remote GUI control. Inside the charging station, we have the Raspberry Pi controller, the EVSE actuator, and the Shelly sensor.</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rPr>
              <a:t>For communication: the optimizer and Raspberry Pi communicate using the WebSocket protocol with OCPP. The GUI and Shelly communicate through HTTP, and the EVSE is controlled using the Modbus protocol.</a:t>
            </a:r>
            <a:endParaRPr b="0" lang="en-US" sz="2000" strike="noStrike" u="none">
              <a:solidFill>
                <a:srgbClr val="000000"/>
              </a:solidFill>
              <a:uFillTx/>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216000" y="812520"/>
            <a:ext cx="7125480" cy="4007160"/>
          </a:xfrm>
          <a:prstGeom prst="rect">
            <a:avLst/>
          </a:prstGeom>
          <a:ln w="0">
            <a:noFill/>
          </a:ln>
        </p:spPr>
      </p:sp>
      <p:sp>
        <p:nvSpPr>
          <p:cNvPr id="458" name="PlaceHolder 2"/>
          <p:cNvSpPr>
            <a:spLocks noGrp="1"/>
          </p:cNvSpPr>
          <p:nvPr>
            <p:ph type="body"/>
          </p:nvPr>
        </p:nvSpPr>
        <p:spPr>
          <a:xfrm>
            <a:off x="756000" y="5078520"/>
            <a:ext cx="6045840" cy="50983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trike="noStrike" u="none">
                <a:solidFill>
                  <a:srgbClr val="000000"/>
                </a:solidFill>
                <a:uFillTx/>
                <a:latin typeface="Arial"/>
                <a:ea typeface="Noto Sans SC"/>
              </a:rPr>
              <a:t>We considered a few key technical points during the design:</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ea typeface="Noto Sans SC"/>
              </a:rPr>
              <a:t>First, the communication protocols, which must support WebSocket and OCPP;</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ea typeface="Noto Sans SC"/>
              </a:rPr>
              <a:t>Second, concurrent task scheduling, using coroutines and multithreading for tasks like message management, GUI control, real-time data collection, and charging logic;</a:t>
            </a:r>
            <a:endParaRPr b="0" lang="en-US" sz="2000" strike="noStrike" u="none">
              <a:solidFill>
                <a:srgbClr val="000000"/>
              </a:solidFill>
              <a:uFillTx/>
              <a:latin typeface="Arial"/>
            </a:endParaRPr>
          </a:p>
          <a:p>
            <a:pPr marL="216000" indent="-216000">
              <a:lnSpc>
                <a:spcPct val="100000"/>
              </a:lnSpc>
              <a:buNone/>
              <a:tabLst>
                <a:tab algn="l" pos="0"/>
              </a:tabLst>
            </a:pPr>
            <a:r>
              <a:rPr b="0" lang="en-US" sz="2000" strike="noStrike" u="none">
                <a:solidFill>
                  <a:srgbClr val="000000"/>
                </a:solidFill>
                <a:uFillTx/>
                <a:latin typeface="Arial"/>
                <a:ea typeface="Noto Sans SC"/>
              </a:rPr>
              <a:t>And third, system expansion, with design considerations for future expansion.</a:t>
            </a:r>
            <a:endParaRPr b="0" lang="en-US" sz="2000" strike="noStrike" u="none">
              <a:solidFill>
                <a:srgbClr val="000000"/>
              </a:solidFill>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6840" y="549000"/>
            <a:ext cx="7308720" cy="90792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20" name="PlaceHolder 2"/>
          <p:cNvSpPr>
            <a:spLocks noGrp="1"/>
          </p:cNvSpPr>
          <p:nvPr>
            <p:ph/>
          </p:nvPr>
        </p:nvSpPr>
        <p:spPr>
          <a:xfrm>
            <a:off x="456840" y="1828440"/>
            <a:ext cx="9137520" cy="456552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标题4">
    <p:spTree>
      <p:nvGrpSpPr>
        <p:cNvPr id="1" name=""/>
        <p:cNvGrpSpPr/>
        <p:nvPr/>
      </p:nvGrpSpPr>
      <p:grpSpPr>
        <a:xfrm>
          <a:off x="0" y="0"/>
          <a:ext cx="0" cy="0"/>
          <a:chOff x="0" y="0"/>
          <a:chExt cx="0" cy="0"/>
        </a:xfrm>
      </p:grpSpPr>
      <p:sp>
        <p:nvSpPr>
          <p:cNvPr id="33" name="PlaceHolder 1"/>
          <p:cNvSpPr>
            <a:spLocks noGrp="1"/>
          </p:cNvSpPr>
          <p:nvPr>
            <p:ph type="title"/>
          </p:nvPr>
        </p:nvSpPr>
        <p:spPr>
          <a:xfrm>
            <a:off x="456840" y="549000"/>
            <a:ext cx="7308720" cy="90792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34" name="PlaceHolder 2"/>
          <p:cNvSpPr>
            <a:spLocks noGrp="1"/>
          </p:cNvSpPr>
          <p:nvPr>
            <p:ph/>
          </p:nvPr>
        </p:nvSpPr>
        <p:spPr>
          <a:xfrm>
            <a:off x="456840" y="1828440"/>
            <a:ext cx="9137520" cy="456552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标题4_">
    <p:spTree>
      <p:nvGrpSpPr>
        <p:cNvPr id="1" name=""/>
        <p:cNvGrpSpPr/>
        <p:nvPr/>
      </p:nvGrpSpPr>
      <p:grpSpPr>
        <a:xfrm>
          <a:off x="0" y="0"/>
          <a:ext cx="0" cy="0"/>
          <a:chOff x="0" y="0"/>
          <a:chExt cx="0" cy="0"/>
        </a:xfrm>
      </p:grpSpPr>
      <p:sp>
        <p:nvSpPr>
          <p:cNvPr id="47" name="PlaceHolder 1"/>
          <p:cNvSpPr>
            <a:spLocks noGrp="1"/>
          </p:cNvSpPr>
          <p:nvPr>
            <p:ph type="title"/>
          </p:nvPr>
        </p:nvSpPr>
        <p:spPr>
          <a:xfrm>
            <a:off x="456840" y="549000"/>
            <a:ext cx="7308720" cy="90792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48" name="PlaceHolder 2"/>
          <p:cNvSpPr>
            <a:spLocks noGrp="1"/>
          </p:cNvSpPr>
          <p:nvPr>
            <p:ph/>
          </p:nvPr>
        </p:nvSpPr>
        <p:spPr>
          <a:xfrm>
            <a:off x="456840" y="1828440"/>
            <a:ext cx="9137520" cy="456552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标题4__">
    <p:spTree>
      <p:nvGrpSpPr>
        <p:cNvPr id="1" name=""/>
        <p:cNvGrpSpPr/>
        <p:nvPr/>
      </p:nvGrpSpPr>
      <p:grpSpPr>
        <a:xfrm>
          <a:off x="0" y="0"/>
          <a:ext cx="0" cy="0"/>
          <a:chOff x="0" y="0"/>
          <a:chExt cx="0" cy="0"/>
        </a:xfrm>
      </p:grpSpPr>
      <p:sp>
        <p:nvSpPr>
          <p:cNvPr id="61" name="PlaceHolder 1"/>
          <p:cNvSpPr>
            <a:spLocks noGrp="1"/>
          </p:cNvSpPr>
          <p:nvPr>
            <p:ph type="title"/>
          </p:nvPr>
        </p:nvSpPr>
        <p:spPr>
          <a:xfrm>
            <a:off x="456840" y="549000"/>
            <a:ext cx="7308720" cy="90792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62" name="PlaceHolder 2"/>
          <p:cNvSpPr>
            <a:spLocks noGrp="1"/>
          </p:cNvSpPr>
          <p:nvPr>
            <p:ph/>
          </p:nvPr>
        </p:nvSpPr>
        <p:spPr>
          <a:xfrm>
            <a:off x="456840" y="1828440"/>
            <a:ext cx="9137520" cy="456552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默认">
    <p:spTree>
      <p:nvGrpSpPr>
        <p:cNvPr id="1" name=""/>
        <p:cNvGrpSpPr/>
        <p:nvPr/>
      </p:nvGrpSpPr>
      <p:grpSpPr>
        <a:xfrm>
          <a:off x="0" y="0"/>
          <a:ext cx="0" cy="0"/>
          <a:chOff x="0" y="0"/>
          <a:chExt cx="0" cy="0"/>
        </a:xfrm>
      </p:grpSpPr>
      <p:sp>
        <p:nvSpPr>
          <p:cNvPr id="65" name="PlaceHolder 1"/>
          <p:cNvSpPr>
            <a:spLocks noGrp="1"/>
          </p:cNvSpPr>
          <p:nvPr>
            <p:ph type="title"/>
          </p:nvPr>
        </p:nvSpPr>
        <p:spPr>
          <a:xfrm>
            <a:off x="456840" y="549000"/>
            <a:ext cx="7308720" cy="90792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66" name="PlaceHolder 2"/>
          <p:cNvSpPr>
            <a:spLocks noGrp="1"/>
          </p:cNvSpPr>
          <p:nvPr>
            <p:ph/>
          </p:nvPr>
        </p:nvSpPr>
        <p:spPr>
          <a:xfrm>
            <a:off x="456840" y="1828440"/>
            <a:ext cx="9137520" cy="456552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默认 1">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Google Shape;10;p1"/>
          <p:cNvSpPr/>
          <p:nvPr/>
        </p:nvSpPr>
        <p:spPr>
          <a:xfrm>
            <a:off x="276480" y="406080"/>
            <a:ext cx="9524880" cy="1188720"/>
          </a:xfrm>
          <a:prstGeom prst="rect">
            <a:avLst/>
          </a:prstGeom>
          <a:noFill/>
          <a:ln w="0">
            <a:noFill/>
          </a:ln>
        </p:spPr>
        <p:style>
          <a:lnRef idx="0"/>
          <a:fillRef idx="0"/>
          <a:effectRef idx="0"/>
          <a:fontRef idx="minor"/>
        </p:style>
        <p:txBody>
          <a:bodyPr lIns="100800" rIns="100800" tIns="100800" bIns="10080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1" name="Google Shape;11;p1"/>
          <p:cNvSpPr/>
          <p:nvPr/>
        </p:nvSpPr>
        <p:spPr>
          <a:xfrm>
            <a:off x="276480" y="217080"/>
            <a:ext cx="9524880" cy="156240"/>
          </a:xfrm>
          <a:prstGeom prst="rect">
            <a:avLst/>
          </a:prstGeom>
          <a:solidFill>
            <a:srgbClr val="99c000"/>
          </a:solidFill>
          <a:ln w="0">
            <a:noFill/>
          </a:ln>
        </p:spPr>
        <p:style>
          <a:lnRef idx="0"/>
          <a:fillRef idx="0"/>
          <a:effectRef idx="0"/>
          <a:fontRef idx="minor"/>
        </p:style>
        <p:txBody>
          <a:bodyPr lIns="100800" rIns="100800" tIns="78120" bIns="78120" anchor="ctr">
            <a:noAutofit/>
          </a:bodyPr>
          <a:p>
            <a:pPr defTabSz="914400">
              <a:lnSpc>
                <a:spcPct val="100000"/>
              </a:lnSpc>
              <a:tabLst>
                <a:tab algn="l" pos="0"/>
              </a:tabLst>
            </a:pPr>
            <a:endParaRPr b="0" lang="en-US" sz="1979" strike="noStrike" u="none">
              <a:solidFill>
                <a:schemeClr val="dk1"/>
              </a:solidFill>
              <a:uFillTx/>
              <a:latin typeface="Arial"/>
            </a:endParaRPr>
          </a:p>
        </p:txBody>
      </p:sp>
      <p:pic>
        <p:nvPicPr>
          <p:cNvPr id="2" name="Google Shape;12;p1" descr=""/>
          <p:cNvPicPr/>
          <p:nvPr/>
        </p:nvPicPr>
        <p:blipFill>
          <a:blip r:embed="rId2"/>
          <a:srcRect l="0" t="0" r="5429" b="0"/>
          <a:stretch/>
        </p:blipFill>
        <p:spPr>
          <a:xfrm>
            <a:off x="7901640" y="565200"/>
            <a:ext cx="2062080" cy="870120"/>
          </a:xfrm>
          <a:prstGeom prst="rect">
            <a:avLst/>
          </a:prstGeom>
          <a:ln w="0">
            <a:noFill/>
          </a:ln>
        </p:spPr>
      </p:pic>
      <p:cxnSp>
        <p:nvCxnSpPr>
          <p:cNvPr id="3" name="Google Shape;13;p1"/>
          <p:cNvCxnSpPr/>
          <p:nvPr/>
        </p:nvCxnSpPr>
        <p:spPr>
          <a:xfrm>
            <a:off x="276120" y="1597320"/>
            <a:ext cx="9527040" cy="1440"/>
          </a:xfrm>
          <a:prstGeom prst="straightConnector1">
            <a:avLst/>
          </a:prstGeom>
          <a:ln w="9525">
            <a:solidFill>
              <a:srgbClr val="000000"/>
            </a:solidFill>
            <a:round/>
          </a:ln>
        </p:spPr>
      </p:cxnSp>
      <p:sp>
        <p:nvSpPr>
          <p:cNvPr id="4" name="Google Shape;14;p1"/>
          <p:cNvSpPr/>
          <p:nvPr/>
        </p:nvSpPr>
        <p:spPr>
          <a:xfrm>
            <a:off x="276480" y="404280"/>
            <a:ext cx="9522720" cy="12960"/>
          </a:xfrm>
          <a:prstGeom prst="rect">
            <a:avLst/>
          </a:prstGeom>
          <a:solidFill>
            <a:srgbClr val="000000"/>
          </a:solidFill>
          <a:ln w="0">
            <a:noFill/>
          </a:ln>
        </p:spPr>
        <p:style>
          <a:lnRef idx="0"/>
          <a:fillRef idx="0"/>
          <a:effectRef idx="0"/>
          <a:fontRef idx="minor"/>
        </p:style>
        <p:txBody>
          <a:bodyPr lIns="100800" rIns="100800" tIns="6480" bIns="6480" anchor="ctr">
            <a:noAutofit/>
          </a:bodyPr>
          <a:p>
            <a:pPr defTabSz="914400">
              <a:lnSpc>
                <a:spcPct val="100000"/>
              </a:lnSpc>
              <a:tabLst>
                <a:tab algn="l" pos="0"/>
              </a:tabLst>
            </a:pPr>
            <a:endParaRPr b="0" lang="en-US" sz="1979" strike="noStrike" u="none">
              <a:solidFill>
                <a:schemeClr val="dk1"/>
              </a:solidFill>
              <a:uFillTx/>
              <a:latin typeface="Arial"/>
            </a:endParaRPr>
          </a:p>
        </p:txBody>
      </p:sp>
      <p:cxnSp>
        <p:nvCxnSpPr>
          <p:cNvPr id="5" name="Google Shape;15;p1"/>
          <p:cNvCxnSpPr/>
          <p:nvPr/>
        </p:nvCxnSpPr>
        <p:spPr>
          <a:xfrm>
            <a:off x="277920" y="7007760"/>
            <a:ext cx="9527400" cy="1440"/>
          </a:xfrm>
          <a:prstGeom prst="straightConnector1">
            <a:avLst/>
          </a:prstGeom>
          <a:ln w="9525">
            <a:solidFill>
              <a:srgbClr val="000000"/>
            </a:solidFill>
            <a:round/>
          </a:ln>
        </p:spPr>
      </p:cxnSp>
      <p:sp>
        <p:nvSpPr>
          <p:cNvPr id="6" name="Google Shape;17;p1"/>
          <p:cNvSpPr/>
          <p:nvPr/>
        </p:nvSpPr>
        <p:spPr>
          <a:xfrm>
            <a:off x="276480" y="406080"/>
            <a:ext cx="9524880" cy="2299680"/>
          </a:xfrm>
          <a:prstGeom prst="rect">
            <a:avLst/>
          </a:prstGeom>
          <a:solidFill>
            <a:srgbClr val="075578"/>
          </a:solidFill>
          <a:ln w="0">
            <a:noFill/>
          </a:ln>
        </p:spPr>
        <p:style>
          <a:lnRef idx="0"/>
          <a:fillRef idx="0"/>
          <a:effectRef idx="0"/>
          <a:fontRef idx="minor"/>
        </p:style>
        <p:txBody>
          <a:bodyPr lIns="100800" rIns="100800" tIns="100800" bIns="10080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7" name="Google Shape;18;p1"/>
          <p:cNvSpPr/>
          <p:nvPr/>
        </p:nvSpPr>
        <p:spPr>
          <a:xfrm>
            <a:off x="276480" y="217080"/>
            <a:ext cx="9524880" cy="156240"/>
          </a:xfrm>
          <a:prstGeom prst="rect">
            <a:avLst/>
          </a:prstGeom>
          <a:solidFill>
            <a:srgbClr val="075578"/>
          </a:solidFill>
          <a:ln w="0">
            <a:noFill/>
          </a:ln>
        </p:spPr>
        <p:style>
          <a:lnRef idx="0"/>
          <a:fillRef idx="0"/>
          <a:effectRef idx="0"/>
          <a:fontRef idx="minor"/>
        </p:style>
        <p:txBody>
          <a:bodyPr lIns="100800" rIns="100800" tIns="78120" bIns="78120" anchor="ctr">
            <a:noAutofit/>
          </a:bodyPr>
          <a:p>
            <a:pPr defTabSz="914400">
              <a:lnSpc>
                <a:spcPct val="100000"/>
              </a:lnSpc>
              <a:tabLst>
                <a:tab algn="l" pos="0"/>
              </a:tabLst>
            </a:pPr>
            <a:endParaRPr b="0" lang="en-US" sz="1979" strike="noStrike" u="none">
              <a:solidFill>
                <a:schemeClr val="dk1"/>
              </a:solidFill>
              <a:uFillTx/>
              <a:latin typeface="Arial"/>
            </a:endParaRPr>
          </a:p>
        </p:txBody>
      </p:sp>
      <p:pic>
        <p:nvPicPr>
          <p:cNvPr id="8" name="Google Shape;19;p1" descr=""/>
          <p:cNvPicPr/>
          <p:nvPr/>
        </p:nvPicPr>
        <p:blipFill>
          <a:blip r:embed="rId3"/>
          <a:srcRect l="0" t="0" r="5429" b="0"/>
          <a:stretch/>
        </p:blipFill>
        <p:spPr>
          <a:xfrm>
            <a:off x="7907040" y="724680"/>
            <a:ext cx="2062080" cy="870120"/>
          </a:xfrm>
          <a:prstGeom prst="rect">
            <a:avLst/>
          </a:prstGeom>
          <a:ln w="0">
            <a:noFill/>
          </a:ln>
        </p:spPr>
      </p:pic>
      <p:cxnSp>
        <p:nvCxnSpPr>
          <p:cNvPr id="9" name="Google Shape;20;p1"/>
          <p:cNvCxnSpPr/>
          <p:nvPr/>
        </p:nvCxnSpPr>
        <p:spPr>
          <a:xfrm>
            <a:off x="277920" y="7007760"/>
            <a:ext cx="9527400" cy="1440"/>
          </a:xfrm>
          <a:prstGeom prst="straightConnector1">
            <a:avLst/>
          </a:prstGeom>
          <a:ln w="9525">
            <a:solidFill>
              <a:srgbClr val="000000"/>
            </a:solidFill>
            <a:round/>
          </a:ln>
        </p:spPr>
      </p:cxnSp>
      <p:sp>
        <p:nvSpPr>
          <p:cNvPr id="10" name="Google Shape;21;p1"/>
          <p:cNvSpPr/>
          <p:nvPr/>
        </p:nvSpPr>
        <p:spPr>
          <a:xfrm>
            <a:off x="276480" y="397080"/>
            <a:ext cx="9522720" cy="12960"/>
          </a:xfrm>
          <a:prstGeom prst="rect">
            <a:avLst/>
          </a:prstGeom>
          <a:solidFill>
            <a:srgbClr val="000000"/>
          </a:solidFill>
          <a:ln w="0">
            <a:noFill/>
          </a:ln>
        </p:spPr>
        <p:style>
          <a:lnRef idx="0"/>
          <a:fillRef idx="0"/>
          <a:effectRef idx="0"/>
          <a:fontRef idx="minor"/>
        </p:style>
        <p:txBody>
          <a:bodyPr lIns="100800" rIns="100800" tIns="6480" bIns="648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11" name="Google Shape;22;p1"/>
          <p:cNvSpPr/>
          <p:nvPr/>
        </p:nvSpPr>
        <p:spPr>
          <a:xfrm>
            <a:off x="276480" y="2708640"/>
            <a:ext cx="9522720" cy="5760"/>
          </a:xfrm>
          <a:prstGeom prst="rect">
            <a:avLst/>
          </a:prstGeom>
          <a:solidFill>
            <a:srgbClr val="000000"/>
          </a:solidFill>
          <a:ln w="0">
            <a:noFill/>
          </a:ln>
        </p:spPr>
        <p:style>
          <a:lnRef idx="0"/>
          <a:fillRef idx="0"/>
          <a:effectRef idx="0"/>
          <a:fontRef idx="minor"/>
        </p:style>
        <p:txBody>
          <a:bodyPr lIns="100800" rIns="100800" tIns="2880" bIns="2880" anchor="ctr">
            <a:noAutofit/>
          </a:bodyPr>
          <a:p>
            <a:pPr defTabSz="914400">
              <a:lnSpc>
                <a:spcPct val="100000"/>
              </a:lnSpc>
              <a:tabLst>
                <a:tab algn="l" pos="0"/>
              </a:tabLst>
            </a:pPr>
            <a:endParaRPr b="0" lang="en-US" sz="1979" strike="noStrike" u="none">
              <a:solidFill>
                <a:schemeClr val="dk1"/>
              </a:solidFill>
              <a:uFillTx/>
              <a:latin typeface="Arial"/>
            </a:endParaRPr>
          </a:p>
        </p:txBody>
      </p:sp>
      <p:sp>
        <p:nvSpPr>
          <p:cNvPr id="12" name="矩形 1"/>
          <p:cNvSpPr/>
          <p:nvPr/>
        </p:nvSpPr>
        <p:spPr>
          <a:xfrm>
            <a:off x="5943600" y="7077600"/>
            <a:ext cx="692640" cy="254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Lst>
            </a:pPr>
            <a:fld id="{7E5925CA-1813-4C66-92BE-BE6B13B6D32F}" type="slidenum">
              <a:rPr b="0" lang="en-US" sz="1200" strike="noStrike" u="none">
                <a:solidFill>
                  <a:srgbClr val="000000"/>
                </a:solidFill>
                <a:uFillTx/>
                <a:latin typeface="Arial"/>
                <a:ea typeface="DejaVu Sans"/>
              </a:rPr>
              <a:t>&lt;编号&gt;</a:t>
            </a:fld>
            <a:endParaRPr b="0" lang="en-US" sz="1200" strike="noStrike" u="none">
              <a:solidFill>
                <a:srgbClr val="000000"/>
              </a:solidFill>
              <a:uFillTx/>
              <a:latin typeface="Arial"/>
            </a:endParaRPr>
          </a:p>
        </p:txBody>
      </p:sp>
      <p:pic>
        <p:nvPicPr>
          <p:cNvPr id="13" name="图片 2" descr=""/>
          <p:cNvPicPr/>
          <p:nvPr/>
        </p:nvPicPr>
        <p:blipFill>
          <a:blip r:embed="rId4"/>
          <a:stretch/>
        </p:blipFill>
        <p:spPr>
          <a:xfrm>
            <a:off x="7365960" y="7116840"/>
            <a:ext cx="2356560" cy="376920"/>
          </a:xfrm>
          <a:prstGeom prst="rect">
            <a:avLst/>
          </a:prstGeom>
          <a:ln w="0">
            <a:noFill/>
          </a:ln>
        </p:spPr>
      </p:pic>
      <p:sp>
        <p:nvSpPr>
          <p:cNvPr id="14" name="矩形 3"/>
          <p:cNvSpPr/>
          <p:nvPr/>
        </p:nvSpPr>
        <p:spPr>
          <a:xfrm>
            <a:off x="260280" y="7078680"/>
            <a:ext cx="1081800" cy="26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15" name="矩形 4"/>
          <p:cNvSpPr/>
          <p:nvPr/>
        </p:nvSpPr>
        <p:spPr>
          <a:xfrm>
            <a:off x="1158840" y="7078680"/>
            <a:ext cx="3623400" cy="434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16" name="矩形 5"/>
          <p:cNvSpPr/>
          <p:nvPr/>
        </p:nvSpPr>
        <p:spPr>
          <a:xfrm>
            <a:off x="3620880" y="7077600"/>
            <a:ext cx="1971000" cy="416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17" name="PlaceHolder 1"/>
          <p:cNvSpPr>
            <a:spLocks noGrp="1"/>
          </p:cNvSpPr>
          <p:nvPr>
            <p:ph type="title"/>
          </p:nvPr>
        </p:nvSpPr>
        <p:spPr>
          <a:xfrm>
            <a:off x="456840" y="549000"/>
            <a:ext cx="7308720" cy="90792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18" name="PlaceHolder 2"/>
          <p:cNvSpPr>
            <a:spLocks noGrp="1"/>
          </p:cNvSpPr>
          <p:nvPr>
            <p:ph type="body"/>
          </p:nvPr>
        </p:nvSpPr>
        <p:spPr>
          <a:xfrm>
            <a:off x="456840" y="1828440"/>
            <a:ext cx="9137520" cy="4565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 name="矩形 11"/>
          <p:cNvSpPr/>
          <p:nvPr/>
        </p:nvSpPr>
        <p:spPr>
          <a:xfrm flipV="1">
            <a:off x="236520" y="200520"/>
            <a:ext cx="9538200" cy="151560"/>
          </a:xfrm>
          <a:prstGeom prst="rect">
            <a:avLst/>
          </a:prstGeom>
          <a:solidFill>
            <a:srgbClr val="075578"/>
          </a:solidFill>
          <a:ln w="9360">
            <a:solidFill>
              <a:srgbClr val="075578"/>
            </a:solidFill>
            <a:round/>
          </a:ln>
        </p:spPr>
        <p:style>
          <a:lnRef idx="0"/>
          <a:fillRef idx="0"/>
          <a:effectRef idx="0"/>
          <a:fontRef idx="minor"/>
        </p:style>
        <p:txBody>
          <a:bodyPr wrap="none" lIns="90000" rIns="90000" tIns="46800" bIns="46800" anchor="ctr">
            <a:noAutofit/>
          </a:bodyPr>
          <a:p>
            <a:pPr defTabSz="914400">
              <a:lnSpc>
                <a:spcPct val="93000"/>
              </a:lnSpc>
              <a:spcBef>
                <a:spcPts val="26"/>
              </a:spcBef>
              <a:spcAft>
                <a:spcPts val="26"/>
              </a:spcAft>
              <a:tabLst>
                <a:tab algn="l" pos="0"/>
              </a:tabLst>
            </a:pPr>
            <a:endParaRPr b="0" lang="en-US" sz="1800" strike="noStrike" u="none">
              <a:solidFill>
                <a:srgbClr val="000000"/>
              </a:solidFill>
              <a:uFillTx/>
              <a:latin typeface="Arial"/>
              <a:ea typeface="DejaVu Sans"/>
            </a:endParaRPr>
          </a:p>
        </p:txBody>
      </p:sp>
      <p:sp>
        <p:nvSpPr>
          <p:cNvPr id="22" name="矩形 12"/>
          <p:cNvSpPr/>
          <p:nvPr/>
        </p:nvSpPr>
        <p:spPr>
          <a:xfrm>
            <a:off x="5943600" y="7077600"/>
            <a:ext cx="692640" cy="254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Lst>
            </a:pPr>
            <a:fld id="{8F51D891-8F0F-4EB2-9D06-56CD1BFD47E3}" type="slidenum">
              <a:rPr b="0" lang="en-US" sz="1200" strike="noStrike" u="none">
                <a:solidFill>
                  <a:srgbClr val="000000"/>
                </a:solidFill>
                <a:uFillTx/>
                <a:latin typeface="Arial"/>
                <a:ea typeface="DejaVu Sans"/>
              </a:rPr>
              <a:t>&lt;编号&gt;</a:t>
            </a:fld>
            <a:endParaRPr b="0" lang="en-US" sz="1200" strike="noStrike" u="none">
              <a:solidFill>
                <a:srgbClr val="000000"/>
              </a:solidFill>
              <a:uFillTx/>
              <a:latin typeface="Arial"/>
            </a:endParaRPr>
          </a:p>
        </p:txBody>
      </p:sp>
      <p:sp>
        <p:nvSpPr>
          <p:cNvPr id="23" name="直接连接符 1"/>
          <p:cNvSpPr/>
          <p:nvPr/>
        </p:nvSpPr>
        <p:spPr>
          <a:xfrm>
            <a:off x="236520" y="407880"/>
            <a:ext cx="9539280" cy="1800"/>
          </a:xfrm>
          <a:prstGeom prst="line">
            <a:avLst/>
          </a:prstGeom>
          <a:ln w="9000">
            <a:solidFill>
              <a:srgbClr val="000000"/>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a typeface="DejaVu Sans"/>
            </a:endParaRPr>
          </a:p>
        </p:txBody>
      </p:sp>
      <p:sp>
        <p:nvSpPr>
          <p:cNvPr id="24" name="直接连接符 2"/>
          <p:cNvSpPr/>
          <p:nvPr/>
        </p:nvSpPr>
        <p:spPr>
          <a:xfrm>
            <a:off x="236520" y="159552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pic>
        <p:nvPicPr>
          <p:cNvPr id="25" name="图片 3" descr=""/>
          <p:cNvPicPr/>
          <p:nvPr/>
        </p:nvPicPr>
        <p:blipFill>
          <a:blip r:embed="rId2"/>
          <a:stretch/>
        </p:blipFill>
        <p:spPr>
          <a:xfrm>
            <a:off x="7365960" y="7116840"/>
            <a:ext cx="2356560" cy="376920"/>
          </a:xfrm>
          <a:prstGeom prst="rect">
            <a:avLst/>
          </a:prstGeom>
          <a:ln w="0">
            <a:noFill/>
          </a:ln>
        </p:spPr>
      </p:pic>
      <p:pic>
        <p:nvPicPr>
          <p:cNvPr id="26" name="图片 4" descr=""/>
          <p:cNvPicPr/>
          <p:nvPr/>
        </p:nvPicPr>
        <p:blipFill>
          <a:blip r:embed="rId3"/>
          <a:stretch/>
        </p:blipFill>
        <p:spPr>
          <a:xfrm>
            <a:off x="7845480" y="541440"/>
            <a:ext cx="2218320" cy="915120"/>
          </a:xfrm>
          <a:prstGeom prst="rect">
            <a:avLst/>
          </a:prstGeom>
          <a:ln w="0">
            <a:noFill/>
          </a:ln>
        </p:spPr>
      </p:pic>
      <p:sp>
        <p:nvSpPr>
          <p:cNvPr id="27" name="矩形 5"/>
          <p:cNvSpPr/>
          <p:nvPr/>
        </p:nvSpPr>
        <p:spPr>
          <a:xfrm>
            <a:off x="260280" y="7078680"/>
            <a:ext cx="1081800" cy="26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28" name="矩形 6"/>
          <p:cNvSpPr/>
          <p:nvPr/>
        </p:nvSpPr>
        <p:spPr>
          <a:xfrm>
            <a:off x="1158840" y="7078680"/>
            <a:ext cx="3623400" cy="434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29" name="矩形 7"/>
          <p:cNvSpPr/>
          <p:nvPr/>
        </p:nvSpPr>
        <p:spPr>
          <a:xfrm>
            <a:off x="3620880" y="7077600"/>
            <a:ext cx="1971000" cy="416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30" name="直接连接符 8"/>
          <p:cNvSpPr/>
          <p:nvPr/>
        </p:nvSpPr>
        <p:spPr>
          <a:xfrm>
            <a:off x="239760" y="703260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sp>
        <p:nvSpPr>
          <p:cNvPr id="31" name="PlaceHolder 1"/>
          <p:cNvSpPr>
            <a:spLocks noGrp="1"/>
          </p:cNvSpPr>
          <p:nvPr>
            <p:ph type="title"/>
          </p:nvPr>
        </p:nvSpPr>
        <p:spPr>
          <a:xfrm>
            <a:off x="456840" y="549000"/>
            <a:ext cx="7308720" cy="90792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32" name="PlaceHolder 2"/>
          <p:cNvSpPr>
            <a:spLocks noGrp="1"/>
          </p:cNvSpPr>
          <p:nvPr>
            <p:ph type="body"/>
          </p:nvPr>
        </p:nvSpPr>
        <p:spPr>
          <a:xfrm>
            <a:off x="456840" y="1828440"/>
            <a:ext cx="9137520" cy="4565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 name=""/>
          <p:cNvSpPr/>
          <p:nvPr/>
        </p:nvSpPr>
        <p:spPr>
          <a:xfrm flipV="1">
            <a:off x="236520" y="199080"/>
            <a:ext cx="9537480" cy="150840"/>
          </a:xfrm>
          <a:prstGeom prst="rect">
            <a:avLst/>
          </a:prstGeom>
          <a:solidFill>
            <a:srgbClr val="075578"/>
          </a:solidFill>
          <a:ln w="9360">
            <a:solidFill>
              <a:srgbClr val="075578"/>
            </a:solidFill>
            <a:round/>
          </a:ln>
        </p:spPr>
        <p:style>
          <a:lnRef idx="0"/>
          <a:fillRef idx="0"/>
          <a:effectRef idx="0"/>
          <a:fontRef idx="minor"/>
        </p:style>
        <p:txBody>
          <a:bodyPr wrap="none" lIns="90000" rIns="90000" tIns="46800" bIns="46800" anchor="ctr">
            <a:noAutofit/>
          </a:bodyPr>
          <a:p>
            <a:pPr>
              <a:lnSpc>
                <a:spcPct val="100000"/>
              </a:lnSpc>
            </a:pPr>
            <a:endParaRPr b="0" lang="en-US" sz="1800" strike="noStrike" u="none">
              <a:solidFill>
                <a:srgbClr val="000000"/>
              </a:solidFill>
              <a:uFillTx/>
              <a:latin typeface="Arial"/>
              <a:ea typeface="DejaVu Sans"/>
            </a:endParaRPr>
          </a:p>
        </p:txBody>
      </p:sp>
      <p:sp>
        <p:nvSpPr>
          <p:cNvPr id="36" name=""/>
          <p:cNvSpPr/>
          <p:nvPr/>
        </p:nvSpPr>
        <p:spPr>
          <a:xfrm>
            <a:off x="5943600" y="7077600"/>
            <a:ext cx="691920" cy="25380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26"/>
              </a:spcBef>
              <a:spcAft>
                <a:spcPts val="26"/>
              </a:spcAft>
              <a:tabLst>
                <a:tab algn="l" pos="0"/>
              </a:tabLst>
            </a:pPr>
            <a:fld id="{16015E26-E6D1-41A4-B837-72F762E56CC6}" type="slidenum">
              <a:rPr b="0" lang="en-US" sz="1200" strike="noStrike" u="none">
                <a:solidFill>
                  <a:srgbClr val="000000"/>
                </a:solidFill>
                <a:uFillTx/>
                <a:latin typeface="Arial"/>
                <a:ea typeface="DejaVu Sans"/>
              </a:rPr>
              <a:t>&lt;编号&gt;</a:t>
            </a:fld>
            <a:endParaRPr b="0" lang="en-US" sz="1200" strike="noStrike" u="none">
              <a:solidFill>
                <a:srgbClr val="000000"/>
              </a:solidFill>
              <a:uFillTx/>
              <a:latin typeface="Arial"/>
            </a:endParaRPr>
          </a:p>
        </p:txBody>
      </p:sp>
      <p:sp>
        <p:nvSpPr>
          <p:cNvPr id="37" name=""/>
          <p:cNvSpPr/>
          <p:nvPr/>
        </p:nvSpPr>
        <p:spPr>
          <a:xfrm>
            <a:off x="236520" y="407880"/>
            <a:ext cx="9539280" cy="1800"/>
          </a:xfrm>
          <a:prstGeom prst="line">
            <a:avLst/>
          </a:prstGeom>
          <a:ln w="9000">
            <a:solidFill>
              <a:srgbClr val="000000"/>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a typeface="DejaVu Sans"/>
            </a:endParaRPr>
          </a:p>
        </p:txBody>
      </p:sp>
      <p:sp>
        <p:nvSpPr>
          <p:cNvPr id="38" name=""/>
          <p:cNvSpPr/>
          <p:nvPr/>
        </p:nvSpPr>
        <p:spPr>
          <a:xfrm>
            <a:off x="236520" y="159552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pic>
        <p:nvPicPr>
          <p:cNvPr id="39" name="" descr=""/>
          <p:cNvPicPr/>
          <p:nvPr/>
        </p:nvPicPr>
        <p:blipFill>
          <a:blip r:embed="rId2"/>
          <a:stretch/>
        </p:blipFill>
        <p:spPr>
          <a:xfrm>
            <a:off x="7365960" y="7116840"/>
            <a:ext cx="2355840" cy="376200"/>
          </a:xfrm>
          <a:prstGeom prst="rect">
            <a:avLst/>
          </a:prstGeom>
          <a:ln w="0">
            <a:noFill/>
          </a:ln>
        </p:spPr>
      </p:pic>
      <p:pic>
        <p:nvPicPr>
          <p:cNvPr id="40" name="" descr=""/>
          <p:cNvPicPr/>
          <p:nvPr/>
        </p:nvPicPr>
        <p:blipFill>
          <a:blip r:embed="rId3"/>
          <a:stretch/>
        </p:blipFill>
        <p:spPr>
          <a:xfrm>
            <a:off x="7845480" y="541440"/>
            <a:ext cx="2217600" cy="914400"/>
          </a:xfrm>
          <a:prstGeom prst="rect">
            <a:avLst/>
          </a:prstGeom>
          <a:ln w="0">
            <a:noFill/>
          </a:ln>
        </p:spPr>
      </p:pic>
      <p:sp>
        <p:nvSpPr>
          <p:cNvPr id="41" name=""/>
          <p:cNvSpPr/>
          <p:nvPr/>
        </p:nvSpPr>
        <p:spPr>
          <a:xfrm>
            <a:off x="260280" y="7078680"/>
            <a:ext cx="1081080" cy="2635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42" name=""/>
          <p:cNvSpPr/>
          <p:nvPr/>
        </p:nvSpPr>
        <p:spPr>
          <a:xfrm>
            <a:off x="1158840" y="7078680"/>
            <a:ext cx="3622680" cy="4334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43" name=""/>
          <p:cNvSpPr/>
          <p:nvPr/>
        </p:nvSpPr>
        <p:spPr>
          <a:xfrm>
            <a:off x="3620880" y="7077600"/>
            <a:ext cx="1970280" cy="41580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44" name=""/>
          <p:cNvSpPr/>
          <p:nvPr/>
        </p:nvSpPr>
        <p:spPr>
          <a:xfrm>
            <a:off x="239760" y="703260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sp>
        <p:nvSpPr>
          <p:cNvPr id="45" name="PlaceHolder 1"/>
          <p:cNvSpPr>
            <a:spLocks noGrp="1"/>
          </p:cNvSpPr>
          <p:nvPr>
            <p:ph type="title"/>
          </p:nvPr>
        </p:nvSpPr>
        <p:spPr>
          <a:xfrm>
            <a:off x="456840" y="549000"/>
            <a:ext cx="7308720" cy="90792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46" name="PlaceHolder 2"/>
          <p:cNvSpPr>
            <a:spLocks noGrp="1"/>
          </p:cNvSpPr>
          <p:nvPr>
            <p:ph type="body"/>
          </p:nvPr>
        </p:nvSpPr>
        <p:spPr>
          <a:xfrm>
            <a:off x="456840" y="1828440"/>
            <a:ext cx="9137520" cy="4565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 name="矩形 11"/>
          <p:cNvSpPr/>
          <p:nvPr/>
        </p:nvSpPr>
        <p:spPr>
          <a:xfrm flipV="1">
            <a:off x="236520" y="200520"/>
            <a:ext cx="9538200" cy="151560"/>
          </a:xfrm>
          <a:prstGeom prst="rect">
            <a:avLst/>
          </a:prstGeom>
          <a:solidFill>
            <a:srgbClr val="075578"/>
          </a:solidFill>
          <a:ln w="9360">
            <a:solidFill>
              <a:srgbClr val="075578"/>
            </a:solidFill>
            <a:round/>
          </a:ln>
        </p:spPr>
        <p:style>
          <a:lnRef idx="0"/>
          <a:fillRef idx="0"/>
          <a:effectRef idx="0"/>
          <a:fontRef idx="minor"/>
        </p:style>
        <p:txBody>
          <a:bodyPr wrap="none" lIns="90000" rIns="90000" tIns="46800" bIns="46800" anchor="ctr">
            <a:noAutofit/>
          </a:bodyPr>
          <a:p>
            <a:pPr>
              <a:lnSpc>
                <a:spcPct val="100000"/>
              </a:lnSpc>
            </a:pPr>
            <a:endParaRPr b="0" lang="en-US" sz="1800" strike="noStrike" u="none">
              <a:solidFill>
                <a:srgbClr val="000000"/>
              </a:solidFill>
              <a:uFillTx/>
              <a:latin typeface="Arial"/>
              <a:ea typeface="DejaVu Sans"/>
            </a:endParaRPr>
          </a:p>
        </p:txBody>
      </p:sp>
      <p:sp>
        <p:nvSpPr>
          <p:cNvPr id="50" name="矩形 12"/>
          <p:cNvSpPr/>
          <p:nvPr/>
        </p:nvSpPr>
        <p:spPr>
          <a:xfrm>
            <a:off x="5943600" y="7077600"/>
            <a:ext cx="692640" cy="254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Lst>
            </a:pPr>
            <a:fld id="{A4B8E956-2581-4A7B-A262-6735D8843565}" type="slidenum">
              <a:rPr b="0" lang="en-US" sz="1200" strike="noStrike" u="none">
                <a:solidFill>
                  <a:srgbClr val="000000"/>
                </a:solidFill>
                <a:uFillTx/>
                <a:latin typeface="Arial"/>
                <a:ea typeface="DejaVu Sans"/>
              </a:rPr>
              <a:t>&lt;编号&gt;</a:t>
            </a:fld>
            <a:endParaRPr b="0" lang="en-US" sz="1200" strike="noStrike" u="none">
              <a:solidFill>
                <a:srgbClr val="000000"/>
              </a:solidFill>
              <a:uFillTx/>
              <a:latin typeface="Arial"/>
            </a:endParaRPr>
          </a:p>
        </p:txBody>
      </p:sp>
      <p:sp>
        <p:nvSpPr>
          <p:cNvPr id="51" name="直接连接符 1"/>
          <p:cNvSpPr/>
          <p:nvPr/>
        </p:nvSpPr>
        <p:spPr>
          <a:xfrm>
            <a:off x="236520" y="407880"/>
            <a:ext cx="9539280" cy="1800"/>
          </a:xfrm>
          <a:prstGeom prst="line">
            <a:avLst/>
          </a:prstGeom>
          <a:ln w="9000">
            <a:solidFill>
              <a:srgbClr val="000000"/>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a typeface="DejaVu Sans"/>
            </a:endParaRPr>
          </a:p>
        </p:txBody>
      </p:sp>
      <p:sp>
        <p:nvSpPr>
          <p:cNvPr id="52" name="直接连接符 2"/>
          <p:cNvSpPr/>
          <p:nvPr/>
        </p:nvSpPr>
        <p:spPr>
          <a:xfrm>
            <a:off x="236520" y="159552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pic>
        <p:nvPicPr>
          <p:cNvPr id="53" name="图片 3" descr=""/>
          <p:cNvPicPr/>
          <p:nvPr/>
        </p:nvPicPr>
        <p:blipFill>
          <a:blip r:embed="rId2"/>
          <a:stretch/>
        </p:blipFill>
        <p:spPr>
          <a:xfrm>
            <a:off x="7365960" y="7116840"/>
            <a:ext cx="2356560" cy="376920"/>
          </a:xfrm>
          <a:prstGeom prst="rect">
            <a:avLst/>
          </a:prstGeom>
          <a:ln w="0">
            <a:noFill/>
          </a:ln>
        </p:spPr>
      </p:pic>
      <p:pic>
        <p:nvPicPr>
          <p:cNvPr id="54" name="图片 4" descr=""/>
          <p:cNvPicPr/>
          <p:nvPr/>
        </p:nvPicPr>
        <p:blipFill>
          <a:blip r:embed="rId3"/>
          <a:stretch/>
        </p:blipFill>
        <p:spPr>
          <a:xfrm>
            <a:off x="7845480" y="541440"/>
            <a:ext cx="2218320" cy="915120"/>
          </a:xfrm>
          <a:prstGeom prst="rect">
            <a:avLst/>
          </a:prstGeom>
          <a:ln w="0">
            <a:noFill/>
          </a:ln>
        </p:spPr>
      </p:pic>
      <p:sp>
        <p:nvSpPr>
          <p:cNvPr id="55" name="矩形 5"/>
          <p:cNvSpPr/>
          <p:nvPr/>
        </p:nvSpPr>
        <p:spPr>
          <a:xfrm>
            <a:off x="260280" y="7078680"/>
            <a:ext cx="1081800" cy="264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74"/>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05.12.2025 | </a:t>
            </a:r>
            <a:r>
              <a:rPr b="0" lang="en-US" sz="1200" strike="noStrike" u="none">
                <a:solidFill>
                  <a:srgbClr val="000000"/>
                </a:solidFill>
                <a:uFillTx/>
                <a:latin typeface="Arial"/>
                <a:ea typeface="DejaVu Sans"/>
              </a:rPr>
              <a:t>	</a:t>
            </a:r>
            <a:endParaRPr b="0" lang="en-US" sz="1200" strike="noStrike" u="none">
              <a:solidFill>
                <a:srgbClr val="000000"/>
              </a:solidFill>
              <a:uFillTx/>
              <a:latin typeface="Arial"/>
            </a:endParaRPr>
          </a:p>
        </p:txBody>
      </p:sp>
      <p:sp>
        <p:nvSpPr>
          <p:cNvPr id="56" name="矩形 6"/>
          <p:cNvSpPr/>
          <p:nvPr/>
        </p:nvSpPr>
        <p:spPr>
          <a:xfrm>
            <a:off x="1158840" y="7078680"/>
            <a:ext cx="2581560" cy="434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spcBef>
                <a:spcPts val="1191"/>
              </a:spcBef>
              <a:spcAft>
                <a:spcPts val="992"/>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Charging Station Upgrade to OCPP Communication for Smart Charging </a:t>
            </a:r>
            <a:endParaRPr b="0" lang="en-US" sz="1200" strike="noStrike" u="none">
              <a:solidFill>
                <a:srgbClr val="000000"/>
              </a:solidFill>
              <a:uFillTx/>
              <a:latin typeface="Arial"/>
            </a:endParaRPr>
          </a:p>
        </p:txBody>
      </p:sp>
      <p:sp>
        <p:nvSpPr>
          <p:cNvPr id="57" name="矩形 7"/>
          <p:cNvSpPr/>
          <p:nvPr/>
        </p:nvSpPr>
        <p:spPr>
          <a:xfrm>
            <a:off x="3621600" y="7077600"/>
            <a:ext cx="1971000" cy="416520"/>
          </a:xfrm>
          <a:prstGeom prst="rect">
            <a:avLst/>
          </a:prstGeom>
          <a:noFill/>
          <a:ln w="0">
            <a:noFill/>
          </a:ln>
        </p:spPr>
        <p:style>
          <a:lnRef idx="0"/>
          <a:fillRef idx="0"/>
          <a:effectRef idx="0"/>
          <a:fontRef idx="minor"/>
        </p:style>
        <p:txBody>
          <a:bodyPr wrap="none" lIns="90000" rIns="90000" tIns="45000" bIns="45000" anchor="t">
            <a:noAutofit/>
          </a:bodyPr>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Junfan Jin, Can Zeng, </a:t>
            </a:r>
            <a:endParaRPr b="0" lang="en-US" sz="1200" strike="noStrike" u="none">
              <a:solidFill>
                <a:srgbClr val="000000"/>
              </a:solidFill>
              <a:uFillTx/>
              <a:latin typeface="Arial"/>
            </a:endParaRPr>
          </a:p>
          <a:p>
            <a:pPr defTabSz="914400">
              <a:lnSpc>
                <a:spcPct val="100000"/>
              </a:lnSpc>
              <a:spcBef>
                <a:spcPts val="26"/>
              </a:spcBef>
              <a:spcAft>
                <a:spcPts val="26"/>
              </a:spcAft>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3080"/>
                <a:tab algn="l" pos="10782360"/>
              </a:tabLst>
            </a:pPr>
            <a:r>
              <a:rPr b="0" lang="en-US" sz="1200" strike="noStrike" u="none">
                <a:solidFill>
                  <a:srgbClr val="000000"/>
                </a:solidFill>
                <a:uFillTx/>
                <a:latin typeface="Arial"/>
                <a:ea typeface="DejaVu Sans"/>
              </a:rPr>
              <a:t>  </a:t>
            </a:r>
            <a:r>
              <a:rPr b="0" lang="en-US" sz="1200" strike="noStrike" u="none">
                <a:solidFill>
                  <a:srgbClr val="000000"/>
                </a:solidFill>
                <a:uFillTx/>
                <a:latin typeface="Arial"/>
                <a:ea typeface="DejaVu Sans"/>
              </a:rPr>
              <a:t>Yunan Jiang, Huang Chen</a:t>
            </a:r>
            <a:endParaRPr b="0" lang="en-US" sz="1200" strike="noStrike" u="none">
              <a:solidFill>
                <a:srgbClr val="000000"/>
              </a:solidFill>
              <a:uFillTx/>
              <a:latin typeface="Arial"/>
            </a:endParaRPr>
          </a:p>
        </p:txBody>
      </p:sp>
      <p:sp>
        <p:nvSpPr>
          <p:cNvPr id="58" name="直接连接符 8"/>
          <p:cNvSpPr/>
          <p:nvPr/>
        </p:nvSpPr>
        <p:spPr>
          <a:xfrm>
            <a:off x="239760" y="7032600"/>
            <a:ext cx="9539280" cy="1440"/>
          </a:xfrm>
          <a:prstGeom prst="line">
            <a:avLst/>
          </a:prstGeom>
          <a:ln w="9000">
            <a:solidFill>
              <a:srgbClr val="000000"/>
            </a:solidFill>
            <a:round/>
          </a:ln>
        </p:spPr>
        <p:style>
          <a:lnRef idx="0"/>
          <a:fillRef idx="0"/>
          <a:effectRef idx="0"/>
          <a:fontRef idx="minor"/>
        </p:style>
        <p:txBody>
          <a:bodyPr lIns="90000" rIns="90000" tIns="-45360" bIns="-45360" anchor="t">
            <a:noAutofit/>
          </a:bodyPr>
          <a:p>
            <a:endParaRPr b="0" lang="en-US" sz="1800" strike="noStrike" u="none">
              <a:solidFill>
                <a:srgbClr val="000000"/>
              </a:solidFill>
              <a:uFillTx/>
              <a:latin typeface="Arial"/>
              <a:ea typeface="DejaVu Sans"/>
            </a:endParaRPr>
          </a:p>
        </p:txBody>
      </p:sp>
      <p:sp>
        <p:nvSpPr>
          <p:cNvPr id="59" name="PlaceHolder 1"/>
          <p:cNvSpPr>
            <a:spLocks noGrp="1"/>
          </p:cNvSpPr>
          <p:nvPr>
            <p:ph type="title"/>
          </p:nvPr>
        </p:nvSpPr>
        <p:spPr>
          <a:xfrm>
            <a:off x="456840" y="549000"/>
            <a:ext cx="7308720" cy="90792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60" name="PlaceHolder 2"/>
          <p:cNvSpPr>
            <a:spLocks noGrp="1"/>
          </p:cNvSpPr>
          <p:nvPr>
            <p:ph type="body"/>
          </p:nvPr>
        </p:nvSpPr>
        <p:spPr>
          <a:xfrm>
            <a:off x="456840" y="1828440"/>
            <a:ext cx="9137520" cy="4565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456840" y="549000"/>
            <a:ext cx="7308720" cy="907920"/>
          </a:xfrm>
          <a:prstGeom prst="rect">
            <a:avLst/>
          </a:prstGeom>
          <a:noFill/>
          <a:ln w="0">
            <a:noFill/>
          </a:ln>
        </p:spPr>
        <p:txBody>
          <a:bodyPr lIns="0" rIns="0" tIns="0" bIns="0" anchor="ctr">
            <a:noAutofit/>
          </a:bodyPr>
          <a:p>
            <a:pPr indent="0">
              <a:buNone/>
            </a:pPr>
            <a:r>
              <a:rPr b="0" lang="zh-CN" sz="1800" strike="noStrike" u="none">
                <a:solidFill>
                  <a:srgbClr val="000000"/>
                </a:solidFill>
                <a:uFillTx/>
                <a:latin typeface="Arial"/>
              </a:rPr>
              <a:t>单击以编辑标题文本格式</a:t>
            </a:r>
            <a:endParaRPr b="0" lang="en-US" sz="1800" strike="noStrike" u="none">
              <a:solidFill>
                <a:srgbClr val="000000"/>
              </a:solidFill>
              <a:uFillTx/>
              <a:latin typeface="Arial"/>
            </a:endParaRPr>
          </a:p>
        </p:txBody>
      </p:sp>
      <p:sp>
        <p:nvSpPr>
          <p:cNvPr id="64" name="PlaceHolder 2"/>
          <p:cNvSpPr>
            <a:spLocks noGrp="1"/>
          </p:cNvSpPr>
          <p:nvPr>
            <p:ph type="body"/>
          </p:nvPr>
        </p:nvSpPr>
        <p:spPr>
          <a:xfrm>
            <a:off x="456840" y="1828440"/>
            <a:ext cx="9137520" cy="4565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00" strike="noStrike" u="none">
                <a:solidFill>
                  <a:srgbClr val="000000"/>
                </a:solidFill>
                <a:uFillTx/>
                <a:latin typeface="Arial"/>
              </a:rPr>
              <a:t>点击以编辑提纲文本格式</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zh-CN" sz="1800" strike="noStrike" u="none">
                <a:solidFill>
                  <a:srgbClr val="000000"/>
                </a:solidFill>
                <a:uFillTx/>
                <a:latin typeface="Arial"/>
              </a:rPr>
              <a:t>第二提纲级别</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zh-CN" sz="1800" strike="noStrike" u="none">
                <a:solidFill>
                  <a:srgbClr val="000000"/>
                </a:solidFill>
                <a:uFillTx/>
                <a:latin typeface="Arial"/>
              </a:rPr>
              <a:t>第三提纲级别</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zh-CN" sz="1800" strike="noStrike" u="none">
                <a:solidFill>
                  <a:srgbClr val="000000"/>
                </a:solidFill>
                <a:uFillTx/>
                <a:latin typeface="Arial"/>
              </a:rPr>
              <a:t>第四提纲级别</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第五提纲级别</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第六提纲级别</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zh-CN" sz="1800" strike="noStrike" u="none">
                <a:solidFill>
                  <a:srgbClr val="000000"/>
                </a:solidFill>
                <a:uFillTx/>
                <a:latin typeface="Arial"/>
              </a:rPr>
              <a:t>第七提纲级别</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4.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jpeg"/><Relationship Id="rId3" Type="http://schemas.openxmlformats.org/officeDocument/2006/relationships/slideLayout" Target="../slideLayouts/slideLayout4.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slideLayout" Target="../slideLayouts/slideLayout4.xml"/><Relationship Id="rId7"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slideLayout" Target="../slideLayouts/slideLayout4.xml"/><Relationship Id="rId6"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image" Target="../media/image41.png"/><Relationship Id="rId3" Type="http://schemas.openxmlformats.org/officeDocument/2006/relationships/image" Target="../media/image42.jpeg"/><Relationship Id="rId4" Type="http://schemas.openxmlformats.org/officeDocument/2006/relationships/slideLayout" Target="../slideLayouts/slideLayout3.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slideLayout" Target="../slideLayouts/slideLayout3.xml"/><Relationship Id="rId6"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svg"/><Relationship Id="rId3" Type="http://schemas.openxmlformats.org/officeDocument/2006/relationships/image" Target="../media/image47.png"/><Relationship Id="rId4" Type="http://schemas.openxmlformats.org/officeDocument/2006/relationships/image" Target="../media/image48.svg"/><Relationship Id="rId5" Type="http://schemas.openxmlformats.org/officeDocument/2006/relationships/image" Target="../media/image49.png"/><Relationship Id="rId6" Type="http://schemas.openxmlformats.org/officeDocument/2006/relationships/image" Target="../media/image50.svg"/><Relationship Id="rId7" Type="http://schemas.openxmlformats.org/officeDocument/2006/relationships/image" Target="../media/image51.png"/><Relationship Id="rId8" Type="http://schemas.openxmlformats.org/officeDocument/2006/relationships/image" Target="../media/image52.svg"/><Relationship Id="rId9" Type="http://schemas.openxmlformats.org/officeDocument/2006/relationships/image" Target="../media/image53.png"/><Relationship Id="rId10" Type="http://schemas.openxmlformats.org/officeDocument/2006/relationships/image" Target="../media/image54.svg"/><Relationship Id="rId11" Type="http://schemas.openxmlformats.org/officeDocument/2006/relationships/image" Target="../media/image55.png"/><Relationship Id="rId12" Type="http://schemas.openxmlformats.org/officeDocument/2006/relationships/image" Target="../media/image56.svg"/><Relationship Id="rId13" Type="http://schemas.openxmlformats.org/officeDocument/2006/relationships/slideLayout" Target="../slideLayouts/slideLayout4.xml"/><Relationship Id="rId1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4.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4.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4.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4.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4.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slideLayout" Target="../slideLayouts/slideLayout4.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65.png"/><Relationship Id="rId3"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image" Target="../media/image66.jpeg"/><Relationship Id="rId2"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slideLayout" Target="../slideLayouts/slideLayout3.xml"/><Relationship Id="rId9"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jpeg"/><Relationship Id="rId7" Type="http://schemas.openxmlformats.org/officeDocument/2006/relationships/image" Target="../media/image19.jpe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svg"/><Relationship Id="rId11" Type="http://schemas.openxmlformats.org/officeDocument/2006/relationships/image" Target="../media/image23.jpeg"/><Relationship Id="rId12" Type="http://schemas.openxmlformats.org/officeDocument/2006/relationships/image" Target="../media/image24.png"/><Relationship Id="rId13" Type="http://schemas.openxmlformats.org/officeDocument/2006/relationships/slideLayout" Target="../slideLayouts/slideLayout3.xml"/><Relationship Id="rId1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4.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4.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标题 5"/>
          <p:cNvSpPr/>
          <p:nvPr/>
        </p:nvSpPr>
        <p:spPr>
          <a:xfrm>
            <a:off x="504360" y="1071000"/>
            <a:ext cx="9070560" cy="1608120"/>
          </a:xfrm>
          <a:prstGeom prst="rect">
            <a:avLst/>
          </a:prstGeom>
          <a:noFill/>
          <a:ln w="0">
            <a:noFill/>
          </a:ln>
        </p:spPr>
        <p:style>
          <a:lnRef idx="0"/>
          <a:fillRef idx="0"/>
          <a:effectRef idx="0"/>
          <a:fontRef idx="minor"/>
        </p:style>
        <p:txBody>
          <a:bodyPr lIns="0" rIns="0" tIns="0" bIns="0" anchor="ctr">
            <a:noAutofit/>
          </a:bodyPr>
          <a:p>
            <a:pPr>
              <a:lnSpc>
                <a:spcPct val="100000"/>
              </a:lnSpc>
            </a:pPr>
            <a:r>
              <a:rPr b="1" lang="de-DE" sz="3200" strike="noStrike" u="none">
                <a:solidFill>
                  <a:schemeClr val="lt1"/>
                </a:solidFill>
                <a:uFillTx/>
                <a:latin typeface="Arial"/>
                <a:ea typeface="Arial"/>
              </a:rPr>
              <a:t>ADP - </a:t>
            </a:r>
            <a:r>
              <a:rPr b="1" lang="en-US" sz="3200" strike="noStrike" u="none">
                <a:solidFill>
                  <a:schemeClr val="lt1"/>
                </a:solidFill>
                <a:uFillTx/>
                <a:latin typeface="Arial"/>
                <a:ea typeface="Arial"/>
              </a:rPr>
              <a:t>Charging Station Upgrade to </a:t>
            </a:r>
            <a:br>
              <a:rPr sz="3200"/>
            </a:br>
            <a:r>
              <a:rPr b="1" lang="en-US" sz="3200" strike="noStrike" u="none">
                <a:solidFill>
                  <a:schemeClr val="lt1"/>
                </a:solidFill>
                <a:uFillTx/>
                <a:latin typeface="Arial"/>
                <a:ea typeface="Arial"/>
              </a:rPr>
              <a:t>OCPP Communication for </a:t>
            </a:r>
            <a:br>
              <a:rPr sz="3200"/>
            </a:br>
            <a:r>
              <a:rPr b="1" lang="en-US" sz="3200" strike="noStrike" u="none">
                <a:solidFill>
                  <a:schemeClr val="lt1"/>
                </a:solidFill>
                <a:uFillTx/>
                <a:latin typeface="Arial"/>
                <a:ea typeface="Arial"/>
              </a:rPr>
              <a:t>Smart Charging</a:t>
            </a:r>
            <a:br>
              <a:rPr sz="3600"/>
            </a:br>
            <a:br>
              <a:rPr sz="1800"/>
            </a:br>
            <a:br>
              <a:rPr sz="3200"/>
            </a:br>
            <a:endParaRPr b="0" lang="en-US" sz="3200" strike="noStrike" u="none">
              <a:solidFill>
                <a:srgbClr val="000000"/>
              </a:solidFill>
              <a:uFillTx/>
              <a:latin typeface="Arial"/>
            </a:endParaRPr>
          </a:p>
        </p:txBody>
      </p:sp>
      <p:sp>
        <p:nvSpPr>
          <p:cNvPr id="74" name="文本占位符 1"/>
          <p:cNvSpPr/>
          <p:nvPr/>
        </p:nvSpPr>
        <p:spPr>
          <a:xfrm>
            <a:off x="270720" y="2131560"/>
            <a:ext cx="9070560" cy="319680"/>
          </a:xfrm>
          <a:prstGeom prst="rect">
            <a:avLst/>
          </a:prstGeom>
          <a:noFill/>
          <a:ln w="0">
            <a:noFill/>
          </a:ln>
        </p:spPr>
        <p:style>
          <a:lnRef idx="0"/>
          <a:fillRef idx="0"/>
          <a:effectRef idx="0"/>
          <a:fontRef idx="minor"/>
        </p:style>
        <p:txBody>
          <a:bodyPr lIns="0" rIns="0" tIns="0" bIns="0" anchor="t">
            <a:normAutofit/>
          </a:bodyPr>
          <a:p>
            <a:pPr marL="504000" indent="-252000">
              <a:lnSpc>
                <a:spcPct val="100000"/>
              </a:lnSpc>
              <a:tabLst>
                <a:tab algn="l" pos="0"/>
              </a:tabLst>
            </a:pPr>
            <a:r>
              <a:rPr b="1" lang="de-DE" sz="1800" strike="noStrike" u="none">
                <a:solidFill>
                  <a:schemeClr val="lt1"/>
                </a:solidFill>
                <a:uFillTx/>
                <a:latin typeface="Arial"/>
                <a:ea typeface="Arial"/>
              </a:rPr>
              <a:t>reported by Junfan Jin, Can Zeng, Yunan Jiang and Huang Chen</a:t>
            </a:r>
            <a:endParaRPr b="0" lang="en-US" sz="1800" strike="noStrike" u="none">
              <a:solidFill>
                <a:srgbClr val="000000"/>
              </a:solidFill>
              <a:uFillTx/>
              <a:latin typeface="Arial"/>
            </a:endParaRPr>
          </a:p>
        </p:txBody>
      </p:sp>
      <p:pic>
        <p:nvPicPr>
          <p:cNvPr id="75" name="图片 3" descr=""/>
          <p:cNvPicPr/>
          <p:nvPr/>
        </p:nvPicPr>
        <p:blipFill>
          <a:blip r:embed="rId1"/>
          <a:srcRect l="-2013" t="18857" r="2013" b="5285"/>
          <a:stretch/>
        </p:blipFill>
        <p:spPr>
          <a:xfrm>
            <a:off x="1363320" y="2755440"/>
            <a:ext cx="7409520" cy="42166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491760"/>
            <a:ext cx="8274600" cy="1021680"/>
          </a:xfrm>
          <a:prstGeom prst="rect">
            <a:avLst/>
          </a:prstGeom>
          <a:noFill/>
          <a:ln w="0">
            <a:noFill/>
          </a:ln>
        </p:spPr>
        <p:txBody>
          <a:bodyPr lIns="0" rIns="0" tIns="0" bIns="0" anchor="ctr">
            <a:noAutofit/>
          </a:bodyPr>
          <a:p>
            <a:pPr indent="0">
              <a:lnSpc>
                <a:spcPct val="100000"/>
              </a:lnSpc>
              <a:spcBef>
                <a:spcPts val="1191"/>
              </a:spcBef>
              <a:spcAft>
                <a:spcPts val="992"/>
              </a:spcAft>
              <a:buNone/>
              <a:tabLst>
                <a:tab algn="l" pos="0"/>
              </a:tabLst>
            </a:pPr>
            <a:r>
              <a:rPr b="0" lang="en-US" sz="3600" strike="noStrike" u="none">
                <a:solidFill>
                  <a:srgbClr val="000000"/>
                </a:solidFill>
                <a:uFillTx/>
                <a:latin typeface="Arial"/>
                <a:ea typeface="Noto Sans SC"/>
              </a:rPr>
              <a:t>System Architecture</a:t>
            </a:r>
            <a:br>
              <a:rPr sz="3600"/>
            </a:br>
            <a:r>
              <a:rPr b="0" lang="en-US" sz="2800" strike="noStrike" u="none">
                <a:solidFill>
                  <a:srgbClr val="000000"/>
                </a:solidFill>
                <a:uFillTx/>
                <a:latin typeface="Arial"/>
                <a:ea typeface="Noto Sans SC"/>
              </a:rPr>
              <a:t>Implementation</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sp>
        <p:nvSpPr>
          <p:cNvPr id="164" name="PlaceHolder 2"/>
          <p:cNvSpPr>
            <a:spLocks noGrp="1"/>
          </p:cNvSpPr>
          <p:nvPr>
            <p:ph/>
          </p:nvPr>
        </p:nvSpPr>
        <p:spPr>
          <a:xfrm>
            <a:off x="456840" y="2185560"/>
            <a:ext cx="3681360" cy="4406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trike="noStrike" u="none">
                <a:solidFill>
                  <a:srgbClr val="000000"/>
                </a:solidFill>
                <a:uFillTx/>
                <a:latin typeface="Arial"/>
              </a:rPr>
              <a:t>OCPP v2.0.1 Message (JSON)</a:t>
            </a:r>
            <a:endParaRPr b="0" lang="en-US" sz="1800" strike="noStrike" u="none">
              <a:solidFill>
                <a:srgbClr val="000000"/>
              </a:solidFill>
              <a:uFillTx/>
              <a:latin typeface="Arial"/>
            </a:endParaRPr>
          </a:p>
        </p:txBody>
      </p:sp>
      <p:sp>
        <p:nvSpPr>
          <p:cNvPr id="165" name=""/>
          <p:cNvSpPr/>
          <p:nvPr/>
        </p:nvSpPr>
        <p:spPr>
          <a:xfrm>
            <a:off x="828000" y="2700000"/>
            <a:ext cx="3541320" cy="35989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417"/>
              </a:spcBef>
              <a:spcAft>
                <a:spcPts val="1417"/>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Complex hierarchical nesting, </a:t>
            </a:r>
            <a:r>
              <a:rPr b="1" lang="en-US" sz="1800" strike="noStrike" u="none">
                <a:solidFill>
                  <a:srgbClr val="000000"/>
                </a:solidFill>
                <a:uFillTx/>
                <a:latin typeface="Arial"/>
                <a:ea typeface="DejaVu Sans"/>
              </a:rPr>
              <a:t>difficult</a:t>
            </a:r>
            <a:r>
              <a:rPr b="0" lang="en-US" sz="1800" strike="noStrike" u="none">
                <a:solidFill>
                  <a:srgbClr val="000000"/>
                </a:solidFill>
                <a:uFillTx/>
                <a:latin typeface="Arial"/>
                <a:ea typeface="DejaVu Sans"/>
              </a:rPr>
              <a:t> to learn structure</a:t>
            </a:r>
            <a:endParaRPr b="0" lang="en-US" sz="1800" strike="noStrike" u="none">
              <a:solidFill>
                <a:srgbClr val="000000"/>
              </a:solidFill>
              <a:uFillTx/>
              <a:latin typeface="Arial"/>
            </a:endParaRPr>
          </a:p>
          <a:p>
            <a:pPr marL="216000" indent="-216000">
              <a:lnSpc>
                <a:spcPct val="100000"/>
              </a:lnSpc>
              <a:spcBef>
                <a:spcPts val="1417"/>
              </a:spcBef>
              <a:spcAft>
                <a:spcPts val="1417"/>
              </a:spcAft>
              <a:buClr>
                <a:srgbClr val="000000"/>
              </a:buClr>
              <a:buSzPct val="45000"/>
              <a:buFont typeface="Wingdings" charset="2"/>
              <a:buChar char=""/>
              <a:tabLst>
                <a:tab algn="l" pos="408240"/>
              </a:tabLst>
            </a:pPr>
            <a:r>
              <a:rPr b="1" lang="en-US" sz="1800" strike="noStrike" u="none">
                <a:solidFill>
                  <a:srgbClr val="000000"/>
                </a:solidFill>
                <a:uFillTx/>
                <a:latin typeface="Arial"/>
                <a:ea typeface="DejaVu Sans"/>
              </a:rPr>
              <a:t>Frequent</a:t>
            </a:r>
            <a:r>
              <a:rPr b="0" lang="en-US" sz="1800" strike="noStrike" u="none">
                <a:solidFill>
                  <a:srgbClr val="000000"/>
                </a:solidFill>
                <a:uFillTx/>
                <a:latin typeface="Arial"/>
                <a:ea typeface="DejaVu Sans"/>
              </a:rPr>
              <a:t> reference to the OCPP Standard is required when writing code</a:t>
            </a:r>
            <a:endParaRPr b="0" lang="en-US" sz="1800" strike="noStrike" u="none">
              <a:solidFill>
                <a:srgbClr val="000000"/>
              </a:solidFill>
              <a:uFillTx/>
              <a:latin typeface="Arial"/>
            </a:endParaRPr>
          </a:p>
          <a:p>
            <a:pPr marL="216000" indent="-216000">
              <a:lnSpc>
                <a:spcPct val="100000"/>
              </a:lnSpc>
              <a:spcBef>
                <a:spcPts val="1417"/>
              </a:spcBef>
              <a:spcAft>
                <a:spcPts val="1417"/>
              </a:spcAft>
              <a:buClr>
                <a:srgbClr val="000000"/>
              </a:buClr>
              <a:buSzPct val="45000"/>
              <a:buFont typeface="Wingdings" charset="2"/>
              <a:buChar char=""/>
              <a:tabLst>
                <a:tab algn="l" pos="408240"/>
              </a:tabLst>
            </a:pPr>
            <a:r>
              <a:rPr b="1" lang="en-US" sz="1800" strike="noStrike" u="none">
                <a:solidFill>
                  <a:srgbClr val="000000"/>
                </a:solidFill>
                <a:uFillTx/>
                <a:latin typeface="Arial"/>
                <a:ea typeface="DejaVu Sans"/>
              </a:rPr>
              <a:t>High probability</a:t>
            </a:r>
            <a:r>
              <a:rPr b="0" lang="en-US" sz="1800" strike="noStrike" u="none">
                <a:solidFill>
                  <a:srgbClr val="000000"/>
                </a:solidFill>
                <a:uFillTx/>
                <a:latin typeface="Arial"/>
                <a:ea typeface="DejaVu Sans"/>
              </a:rPr>
              <a:t> of </a:t>
            </a:r>
            <a:r>
              <a:rPr b="1" lang="en-US" sz="1800" strike="noStrike" u="none">
                <a:solidFill>
                  <a:srgbClr val="000000"/>
                </a:solidFill>
                <a:uFillTx/>
                <a:latin typeface="Arial"/>
                <a:ea typeface="DejaVu Sans"/>
              </a:rPr>
              <a:t>error</a:t>
            </a:r>
            <a:r>
              <a:rPr b="0" lang="en-US" sz="1800" strike="noStrike" u="none">
                <a:solidFill>
                  <a:srgbClr val="000000"/>
                </a:solidFill>
                <a:uFillTx/>
                <a:latin typeface="Arial"/>
                <a:ea typeface="DejaVu Sans"/>
              </a:rPr>
              <a:t>, with significant debugging costs</a:t>
            </a:r>
            <a:endParaRPr b="0" lang="en-US" sz="1800" strike="noStrike" u="none">
              <a:solidFill>
                <a:srgbClr val="000000"/>
              </a:solidFill>
              <a:uFillTx/>
              <a:latin typeface="Arial"/>
            </a:endParaRPr>
          </a:p>
        </p:txBody>
      </p:sp>
      <p:sp>
        <p:nvSpPr>
          <p:cNvPr id="166" name=""/>
          <p:cNvSpPr/>
          <p:nvPr/>
        </p:nvSpPr>
        <p:spPr>
          <a:xfrm>
            <a:off x="432360" y="1728360"/>
            <a:ext cx="2517480" cy="341640"/>
          </a:xfrm>
          <a:prstGeom prst="roundRect">
            <a:avLst>
              <a:gd name="adj" fmla="val 16667"/>
            </a:avLst>
          </a:prstGeom>
          <a:solidFill>
            <a:srgbClr val="ff860d"/>
          </a:solidFill>
          <a:ln w="0">
            <a:solidFill>
              <a:srgbClr val="ff0000"/>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1" lang="en-US" sz="2000" strike="noStrike" u="none">
                <a:solidFill>
                  <a:srgbClr val="000000"/>
                </a:solidFill>
                <a:uFillTx/>
                <a:latin typeface="Arial"/>
                <a:ea typeface="DejaVu Sans"/>
              </a:rPr>
              <a:t>Communication</a:t>
            </a:r>
            <a:endParaRPr b="0" lang="en-US" sz="2000" strike="noStrike" u="none">
              <a:solidFill>
                <a:srgbClr val="ffffff"/>
              </a:solidFill>
              <a:uFillTx/>
              <a:latin typeface="Arial"/>
            </a:endParaRPr>
          </a:p>
        </p:txBody>
      </p:sp>
      <p:sp>
        <p:nvSpPr>
          <p:cNvPr id="167" name=""/>
          <p:cNvSpPr/>
          <p:nvPr/>
        </p:nvSpPr>
        <p:spPr>
          <a:xfrm>
            <a:off x="6984360" y="1728360"/>
            <a:ext cx="2517480" cy="34164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Expansion</a:t>
            </a:r>
            <a:endParaRPr b="0" lang="en-US" sz="1600" strike="noStrike" u="none">
              <a:solidFill>
                <a:srgbClr val="ffffff"/>
              </a:solidFill>
              <a:uFillTx/>
              <a:latin typeface="Arial"/>
            </a:endParaRPr>
          </a:p>
        </p:txBody>
      </p:sp>
      <p:sp>
        <p:nvSpPr>
          <p:cNvPr id="168" name=""/>
          <p:cNvSpPr/>
          <p:nvPr/>
        </p:nvSpPr>
        <p:spPr>
          <a:xfrm>
            <a:off x="3672360" y="1728360"/>
            <a:ext cx="2517480" cy="34164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Concurrent Tasks</a:t>
            </a:r>
            <a:endParaRPr b="0" lang="en-US" sz="1600" strike="noStrike" u="none">
              <a:solidFill>
                <a:srgbClr val="ffffff"/>
              </a:solidFill>
              <a:uFillTx/>
              <a:latin typeface="Arial"/>
            </a:endParaRPr>
          </a:p>
        </p:txBody>
      </p:sp>
      <p:pic>
        <p:nvPicPr>
          <p:cNvPr id="169" name="" descr=""/>
          <p:cNvPicPr/>
          <p:nvPr/>
        </p:nvPicPr>
        <p:blipFill>
          <a:blip r:embed="rId1"/>
          <a:stretch/>
        </p:blipFill>
        <p:spPr>
          <a:xfrm>
            <a:off x="5040000" y="2222640"/>
            <a:ext cx="4057200" cy="3716280"/>
          </a:xfrm>
          <a:prstGeom prst="rect">
            <a:avLst/>
          </a:prstGeom>
          <a:ln w="0">
            <a:noFill/>
          </a:ln>
        </p:spPr>
      </p:pic>
      <p:pic>
        <p:nvPicPr>
          <p:cNvPr id="170" name="" descr=""/>
          <p:cNvPicPr/>
          <p:nvPr/>
        </p:nvPicPr>
        <p:blipFill>
          <a:blip r:embed="rId2"/>
          <a:stretch/>
        </p:blipFill>
        <p:spPr>
          <a:xfrm>
            <a:off x="842400" y="5580000"/>
            <a:ext cx="956520" cy="9565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p:nvPr>
        </p:nvSpPr>
        <p:spPr>
          <a:xfrm>
            <a:off x="456840" y="2185560"/>
            <a:ext cx="3861360" cy="3333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trike="noStrike" u="none">
                <a:solidFill>
                  <a:srgbClr val="000000"/>
                </a:solidFill>
                <a:uFillTx/>
                <a:latin typeface="Arial"/>
              </a:rPr>
              <a:t>OCPP Message Generator</a:t>
            </a:r>
            <a:endParaRPr b="0" lang="en-US" sz="1800" strike="noStrike" u="none">
              <a:solidFill>
                <a:srgbClr val="000000"/>
              </a:solidFill>
              <a:uFillTx/>
              <a:latin typeface="Arial"/>
            </a:endParaRPr>
          </a:p>
        </p:txBody>
      </p:sp>
      <p:sp>
        <p:nvSpPr>
          <p:cNvPr id="172" name=""/>
          <p:cNvSpPr/>
          <p:nvPr/>
        </p:nvSpPr>
        <p:spPr>
          <a:xfrm>
            <a:off x="831960" y="2589480"/>
            <a:ext cx="3846960" cy="72144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tabLst>
                <a:tab algn="l" pos="408240"/>
              </a:tabLst>
            </a:pPr>
            <a:r>
              <a:rPr b="0" lang="en-US" sz="1800" strike="noStrike" u="none">
                <a:solidFill>
                  <a:srgbClr val="000000"/>
                </a:solidFill>
                <a:uFillTx/>
                <a:latin typeface="Arial"/>
                <a:ea typeface="DejaVu Sans"/>
              </a:rPr>
              <a:t>Use different </a:t>
            </a:r>
            <a:r>
              <a:rPr b="1" lang="en-US" sz="1800" strike="noStrike" u="none">
                <a:solidFill>
                  <a:srgbClr val="000000"/>
                </a:solidFill>
                <a:uFillTx/>
                <a:latin typeface="Arial"/>
                <a:ea typeface="DejaVu Sans"/>
              </a:rPr>
              <a:t>generation functions</a:t>
            </a:r>
            <a:r>
              <a:rPr b="0" lang="en-US" sz="1800" strike="noStrike" u="none">
                <a:solidFill>
                  <a:srgbClr val="000000"/>
                </a:solidFill>
                <a:uFillTx/>
                <a:latin typeface="Arial"/>
                <a:ea typeface="DejaVu Sans"/>
              </a:rPr>
              <a:t> </a:t>
            </a:r>
            <a:endParaRPr b="0" lang="en-US" sz="1800" strike="noStrike" u="none">
              <a:solidFill>
                <a:srgbClr val="000000"/>
              </a:solidFill>
              <a:uFillTx/>
              <a:latin typeface="Arial"/>
            </a:endParaRPr>
          </a:p>
          <a:p>
            <a:pPr>
              <a:lnSpc>
                <a:spcPct val="100000"/>
              </a:lnSpc>
              <a:tabLst>
                <a:tab algn="l" pos="408240"/>
              </a:tabLst>
            </a:pPr>
            <a:r>
              <a:rPr b="0" lang="en-US" sz="1800" strike="noStrike" u="none">
                <a:solidFill>
                  <a:srgbClr val="000000"/>
                </a:solidFill>
                <a:uFillTx/>
                <a:latin typeface="Arial"/>
                <a:ea typeface="DejaVu Sans"/>
              </a:rPr>
              <a:t>to generate each message part</a:t>
            </a:r>
            <a:endParaRPr b="0" lang="en-US" sz="1800" strike="noStrike" u="none">
              <a:solidFill>
                <a:srgbClr val="000000"/>
              </a:solidFill>
              <a:uFillTx/>
              <a:latin typeface="Arial"/>
            </a:endParaRPr>
          </a:p>
        </p:txBody>
      </p:sp>
      <p:sp>
        <p:nvSpPr>
          <p:cNvPr id="173" name=""/>
          <p:cNvSpPr/>
          <p:nvPr/>
        </p:nvSpPr>
        <p:spPr>
          <a:xfrm>
            <a:off x="579960" y="3489480"/>
            <a:ext cx="4259160" cy="2820240"/>
          </a:xfrm>
          <a:prstGeom prst="rect">
            <a:avLst/>
          </a:prstGeom>
          <a:noFill/>
          <a:ln w="0">
            <a:noFill/>
          </a:ln>
        </p:spPr>
        <p:style>
          <a:lnRef idx="0"/>
          <a:fillRef idx="0"/>
          <a:effectRef idx="0"/>
          <a:fontRef idx="minor"/>
        </p:style>
        <p:txBody>
          <a:bodyPr wrap="none" lIns="90000" rIns="90000" tIns="45000" bIns="45000" anchor="t">
            <a:noAutofit/>
          </a:bodyPr>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IDE: </a:t>
            </a:r>
            <a:r>
              <a:rPr b="1" lang="en-US" sz="1800" strike="noStrike" u="none">
                <a:solidFill>
                  <a:srgbClr val="000000"/>
                </a:solidFill>
                <a:uFillTx/>
                <a:latin typeface="Arial"/>
                <a:ea typeface="DejaVu Sans"/>
              </a:rPr>
              <a:t>Type annotation</a:t>
            </a:r>
            <a:r>
              <a:rPr b="0" lang="en-US" sz="1800" strike="noStrike" u="none">
                <a:solidFill>
                  <a:srgbClr val="000000"/>
                </a:solidFill>
                <a:uFillTx/>
                <a:latin typeface="Arial"/>
                <a:ea typeface="DejaVu Sans"/>
              </a:rPr>
              <a:t> and </a:t>
            </a:r>
            <a:r>
              <a:rPr b="1" lang="en-US" sz="1800" strike="noStrike" u="none">
                <a:solidFill>
                  <a:srgbClr val="000000"/>
                </a:solidFill>
                <a:uFillTx/>
                <a:latin typeface="Arial"/>
                <a:ea typeface="DejaVu Sans"/>
              </a:rPr>
              <a:t>Docstring</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1" lang="en-US" sz="1800" strike="noStrike" u="none">
                <a:solidFill>
                  <a:srgbClr val="000000"/>
                </a:solidFill>
                <a:uFillTx/>
                <a:latin typeface="Arial"/>
                <a:ea typeface="DejaVu Sans"/>
              </a:rPr>
              <a:t>Easier</a:t>
            </a:r>
            <a:r>
              <a:rPr b="0" lang="en-US" sz="1800" strike="noStrike" u="none">
                <a:solidFill>
                  <a:srgbClr val="000000"/>
                </a:solidFill>
                <a:uFillTx/>
                <a:latin typeface="Arial"/>
                <a:ea typeface="DejaVu Sans"/>
              </a:rPr>
              <a:t> to learn and use OCPP Message</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1" lang="en-US" sz="1800" strike="noStrike" u="none">
                <a:solidFill>
                  <a:srgbClr val="000000"/>
                </a:solidFill>
                <a:uFillTx/>
                <a:latin typeface="Arial"/>
                <a:ea typeface="DejaVu Sans"/>
              </a:rPr>
              <a:t>Less errors</a:t>
            </a:r>
            <a:endParaRPr b="0" lang="en-US" sz="1800" strike="noStrike" u="none">
              <a:solidFill>
                <a:srgbClr val="000000"/>
              </a:solidFill>
              <a:uFillTx/>
              <a:latin typeface="Arial"/>
            </a:endParaRPr>
          </a:p>
          <a:p>
            <a:pPr>
              <a:lnSpc>
                <a:spcPct val="100000"/>
              </a:lnSpc>
              <a:spcBef>
                <a:spcPts val="907"/>
              </a:spcBef>
              <a:spcAft>
                <a:spcPts val="850"/>
              </a:spcAft>
              <a:tabLst>
                <a:tab algn="l" pos="408240"/>
              </a:tabLst>
            </a:pPr>
            <a:endParaRPr b="0" lang="en-US" sz="1800" strike="noStrike" u="none">
              <a:solidFill>
                <a:srgbClr val="000000"/>
              </a:solidFill>
              <a:uFillTx/>
              <a:latin typeface="Arial"/>
            </a:endParaRPr>
          </a:p>
        </p:txBody>
      </p:sp>
      <p:sp>
        <p:nvSpPr>
          <p:cNvPr id="174" name=""/>
          <p:cNvSpPr/>
          <p:nvPr/>
        </p:nvSpPr>
        <p:spPr>
          <a:xfrm>
            <a:off x="457200" y="492120"/>
            <a:ext cx="8274600" cy="102168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Implementation</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sp>
        <p:nvSpPr>
          <p:cNvPr id="175" name=""/>
          <p:cNvSpPr/>
          <p:nvPr/>
        </p:nvSpPr>
        <p:spPr>
          <a:xfrm>
            <a:off x="432360" y="1728360"/>
            <a:ext cx="2517480" cy="341640"/>
          </a:xfrm>
          <a:prstGeom prst="roundRect">
            <a:avLst>
              <a:gd name="adj" fmla="val 16667"/>
            </a:avLst>
          </a:prstGeom>
          <a:solidFill>
            <a:srgbClr val="ff860d"/>
          </a:solidFill>
          <a:ln w="0">
            <a:solidFill>
              <a:srgbClr val="ff0000"/>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1" lang="en-US" sz="2000" strike="noStrike" u="none">
                <a:solidFill>
                  <a:srgbClr val="000000"/>
                </a:solidFill>
                <a:uFillTx/>
                <a:latin typeface="Arial"/>
                <a:ea typeface="DejaVu Sans"/>
              </a:rPr>
              <a:t>Communication</a:t>
            </a:r>
            <a:endParaRPr b="0" lang="en-US" sz="2000" strike="noStrike" u="none">
              <a:solidFill>
                <a:srgbClr val="ffffff"/>
              </a:solidFill>
              <a:uFillTx/>
              <a:latin typeface="Arial"/>
            </a:endParaRPr>
          </a:p>
        </p:txBody>
      </p:sp>
      <p:sp>
        <p:nvSpPr>
          <p:cNvPr id="176" name=""/>
          <p:cNvSpPr/>
          <p:nvPr/>
        </p:nvSpPr>
        <p:spPr>
          <a:xfrm>
            <a:off x="6984360" y="1728360"/>
            <a:ext cx="2517480" cy="341640"/>
          </a:xfrm>
          <a:prstGeom prst="roundRect">
            <a:avLst>
              <a:gd name="adj" fmla="val 16667"/>
            </a:avLst>
          </a:prstGeom>
          <a:solidFill>
            <a:srgbClr val="0369a3"/>
          </a:solidFill>
          <a:ln w="0">
            <a:solidFill>
              <a:srgbClr val="0369a3"/>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Expansion</a:t>
            </a:r>
            <a:endParaRPr b="0" lang="en-US" sz="1600" strike="noStrike" u="none">
              <a:solidFill>
                <a:srgbClr val="ffffff"/>
              </a:solidFill>
              <a:uFillTx/>
              <a:latin typeface="Arial"/>
            </a:endParaRPr>
          </a:p>
        </p:txBody>
      </p:sp>
      <p:sp>
        <p:nvSpPr>
          <p:cNvPr id="177" name=""/>
          <p:cNvSpPr/>
          <p:nvPr/>
        </p:nvSpPr>
        <p:spPr>
          <a:xfrm>
            <a:off x="3672360" y="1728360"/>
            <a:ext cx="2517480" cy="34164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Concurrent Tasks</a:t>
            </a:r>
            <a:endParaRPr b="0" lang="en-US" sz="1600" strike="noStrike" u="none">
              <a:solidFill>
                <a:srgbClr val="ffffff"/>
              </a:solidFill>
              <a:uFillTx/>
              <a:latin typeface="Arial"/>
            </a:endParaRPr>
          </a:p>
        </p:txBody>
      </p:sp>
      <p:pic>
        <p:nvPicPr>
          <p:cNvPr id="178" name="" descr=""/>
          <p:cNvPicPr/>
          <p:nvPr/>
        </p:nvPicPr>
        <p:blipFill>
          <a:blip r:embed="rId1"/>
          <a:stretch/>
        </p:blipFill>
        <p:spPr>
          <a:xfrm>
            <a:off x="900000" y="5652000"/>
            <a:ext cx="826920" cy="826920"/>
          </a:xfrm>
          <a:prstGeom prst="rect">
            <a:avLst/>
          </a:prstGeom>
          <a:ln w="0">
            <a:noFill/>
          </a:ln>
        </p:spPr>
      </p:pic>
      <p:pic>
        <p:nvPicPr>
          <p:cNvPr id="179" name="" descr=""/>
          <p:cNvPicPr/>
          <p:nvPr/>
        </p:nvPicPr>
        <p:blipFill>
          <a:blip r:embed="rId2"/>
          <a:stretch/>
        </p:blipFill>
        <p:spPr>
          <a:xfrm>
            <a:off x="5038200" y="2221920"/>
            <a:ext cx="4059000" cy="32450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p:nvPr>
        </p:nvSpPr>
        <p:spPr>
          <a:xfrm>
            <a:off x="4320000" y="2527920"/>
            <a:ext cx="5578920" cy="2331000"/>
          </a:xfrm>
          <a:prstGeom prst="rect">
            <a:avLst/>
          </a:prstGeom>
          <a:noFill/>
          <a:ln w="0">
            <a:noFill/>
          </a:ln>
        </p:spPr>
        <p:txBody>
          <a:bodyPr lIns="0" rIns="0" tIns="0" bIns="0" anchor="t">
            <a:normAutofit/>
          </a:bodyPr>
          <a:p>
            <a:pPr marL="432000" indent="-324000">
              <a:lnSpc>
                <a:spcPct val="100000"/>
              </a:lnSpc>
              <a:spcBef>
                <a:spcPts val="283"/>
              </a:spcBef>
              <a:spcAft>
                <a:spcPts val="283"/>
              </a:spcAft>
              <a:buClr>
                <a:srgbClr val="000000"/>
              </a:buClr>
              <a:buSzPct val="45000"/>
              <a:buFont typeface="Wingdings" charset="2"/>
              <a:buChar char=""/>
            </a:pPr>
            <a:r>
              <a:rPr b="0" lang="en-US" sz="2000" strike="noStrike" u="none">
                <a:solidFill>
                  <a:srgbClr val="000000"/>
                </a:solidFill>
                <a:uFillTx/>
                <a:latin typeface="Arial"/>
              </a:rPr>
              <a:t>Signal Class -- Decoupling</a:t>
            </a:r>
            <a:endParaRPr b="0" lang="en-US" sz="20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US" sz="1800" strike="noStrike" u="none">
                <a:solidFill>
                  <a:srgbClr val="000000"/>
                </a:solidFill>
                <a:uFillTx/>
                <a:latin typeface="Arial"/>
              </a:rPr>
              <a:t>Supports </a:t>
            </a:r>
            <a:r>
              <a:rPr b="1" lang="en-US" sz="1800" strike="noStrike" u="none">
                <a:solidFill>
                  <a:srgbClr val="000000"/>
                </a:solidFill>
                <a:uFillTx/>
                <a:latin typeface="Arial"/>
              </a:rPr>
              <a:t>synchronous/asynchronous</a:t>
            </a:r>
            <a:r>
              <a:rPr b="0" lang="en-US" sz="1800" strike="noStrike" u="none">
                <a:solidFill>
                  <a:srgbClr val="000000"/>
                </a:solidFill>
                <a:uFillTx/>
                <a:latin typeface="Arial"/>
              </a:rPr>
              <a:t> calls</a:t>
            </a:r>
            <a:endParaRPr b="0" lang="en-US" sz="18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1" lang="en-US" sz="1800" strike="noStrike" u="none">
                <a:solidFill>
                  <a:srgbClr val="000000"/>
                </a:solidFill>
                <a:uFillTx/>
                <a:latin typeface="Arial"/>
              </a:rPr>
              <a:t>Lower</a:t>
            </a:r>
            <a:r>
              <a:rPr b="0" lang="en-US" sz="1800" strike="noStrike" u="none">
                <a:solidFill>
                  <a:srgbClr val="000000"/>
                </a:solidFill>
                <a:uFillTx/>
                <a:latin typeface="Arial"/>
              </a:rPr>
              <a:t> coupling</a:t>
            </a:r>
            <a:endParaRPr b="0" lang="en-US" sz="18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1" lang="en-US" sz="1800" strike="noStrike" u="none">
                <a:solidFill>
                  <a:srgbClr val="000000"/>
                </a:solidFill>
                <a:uFillTx/>
                <a:latin typeface="Arial"/>
              </a:rPr>
              <a:t>More flexible</a:t>
            </a:r>
            <a:r>
              <a:rPr b="0" lang="en-US" sz="1800" strike="noStrike" u="none">
                <a:solidFill>
                  <a:srgbClr val="000000"/>
                </a:solidFill>
                <a:uFillTx/>
                <a:latin typeface="Arial"/>
              </a:rPr>
              <a:t> than callback functions</a:t>
            </a:r>
            <a:endParaRPr b="0" lang="en-US" sz="1800" strike="noStrike" u="none">
              <a:solidFill>
                <a:srgbClr val="000000"/>
              </a:solidFill>
              <a:uFillTx/>
              <a:latin typeface="Arial"/>
            </a:endParaRPr>
          </a:p>
          <a:p>
            <a:pPr lvl="1" marL="864000" indent="-324000">
              <a:lnSpc>
                <a:spcPct val="100000"/>
              </a:lnSpc>
              <a:spcBef>
                <a:spcPts val="283"/>
              </a:spcBef>
              <a:spcAft>
                <a:spcPts val="283"/>
              </a:spcAft>
              <a:buClr>
                <a:srgbClr val="000000"/>
              </a:buClr>
              <a:buSzPct val="75000"/>
              <a:buFont typeface="Symbol" charset="2"/>
              <a:buChar char=""/>
            </a:pPr>
            <a:r>
              <a:rPr b="1" lang="en-US" sz="1800" strike="noStrike" u="none">
                <a:solidFill>
                  <a:srgbClr val="000000"/>
                </a:solidFill>
                <a:uFillTx/>
                <a:latin typeface="Arial"/>
              </a:rPr>
              <a:t>Easier</a:t>
            </a:r>
            <a:r>
              <a:rPr b="0" lang="en-US" sz="1800" strike="noStrike" u="none">
                <a:solidFill>
                  <a:srgbClr val="000000"/>
                </a:solidFill>
                <a:uFillTx/>
                <a:latin typeface="Arial"/>
              </a:rPr>
              <a:t> to expand</a:t>
            </a:r>
            <a:endParaRPr b="0" lang="en-US" sz="1800" strike="noStrike" u="none">
              <a:solidFill>
                <a:srgbClr val="000000"/>
              </a:solidFill>
              <a:uFillTx/>
              <a:latin typeface="Arial"/>
            </a:endParaRPr>
          </a:p>
        </p:txBody>
      </p:sp>
      <p:sp>
        <p:nvSpPr>
          <p:cNvPr id="181" name=""/>
          <p:cNvSpPr/>
          <p:nvPr/>
        </p:nvSpPr>
        <p:spPr>
          <a:xfrm>
            <a:off x="432000" y="1728000"/>
            <a:ext cx="2517480" cy="34164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Communication</a:t>
            </a:r>
            <a:endParaRPr b="0" lang="en-US" sz="1600" strike="noStrike" u="none">
              <a:solidFill>
                <a:srgbClr val="ffffff"/>
              </a:solidFill>
              <a:uFillTx/>
              <a:latin typeface="Arial"/>
            </a:endParaRPr>
          </a:p>
        </p:txBody>
      </p:sp>
      <p:sp>
        <p:nvSpPr>
          <p:cNvPr id="182" name=""/>
          <p:cNvSpPr/>
          <p:nvPr/>
        </p:nvSpPr>
        <p:spPr>
          <a:xfrm>
            <a:off x="6984000" y="1728000"/>
            <a:ext cx="2517480" cy="34164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Expansion</a:t>
            </a:r>
            <a:endParaRPr b="0" lang="en-US" sz="1600" strike="noStrike" u="none">
              <a:solidFill>
                <a:srgbClr val="ffffff"/>
              </a:solidFill>
              <a:uFillTx/>
              <a:latin typeface="Arial"/>
            </a:endParaRPr>
          </a:p>
        </p:txBody>
      </p:sp>
      <p:sp>
        <p:nvSpPr>
          <p:cNvPr id="183" name=""/>
          <p:cNvSpPr/>
          <p:nvPr/>
        </p:nvSpPr>
        <p:spPr>
          <a:xfrm>
            <a:off x="3672000" y="1728000"/>
            <a:ext cx="2517480" cy="341640"/>
          </a:xfrm>
          <a:prstGeom prst="roundRect">
            <a:avLst>
              <a:gd name="adj" fmla="val 16667"/>
            </a:avLst>
          </a:prstGeom>
          <a:solidFill>
            <a:srgbClr val="ff860d"/>
          </a:solidFill>
          <a:ln w="0">
            <a:solidFill>
              <a:srgbClr val="ff0000"/>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1" lang="en-US" sz="2000" strike="noStrike" u="none">
                <a:solidFill>
                  <a:srgbClr val="000000"/>
                </a:solidFill>
                <a:uFillTx/>
                <a:latin typeface="Arial"/>
                <a:ea typeface="DejaVu Sans"/>
              </a:rPr>
              <a:t>Concurrent Tasks</a:t>
            </a:r>
            <a:endParaRPr b="0" lang="en-US" sz="2000" strike="noStrike" u="none">
              <a:solidFill>
                <a:srgbClr val="ffffff"/>
              </a:solidFill>
              <a:uFillTx/>
              <a:latin typeface="Arial"/>
            </a:endParaRPr>
          </a:p>
        </p:txBody>
      </p:sp>
      <p:sp>
        <p:nvSpPr>
          <p:cNvPr id="184" name=""/>
          <p:cNvSpPr/>
          <p:nvPr/>
        </p:nvSpPr>
        <p:spPr>
          <a:xfrm>
            <a:off x="457200" y="492120"/>
            <a:ext cx="8274600" cy="102168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 </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Implementation</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pic>
        <p:nvPicPr>
          <p:cNvPr id="185" name="" descr=""/>
          <p:cNvPicPr/>
          <p:nvPr/>
        </p:nvPicPr>
        <p:blipFill>
          <a:blip r:embed="rId1"/>
          <a:stretch/>
        </p:blipFill>
        <p:spPr>
          <a:xfrm>
            <a:off x="615960" y="4320000"/>
            <a:ext cx="822960" cy="822960"/>
          </a:xfrm>
          <a:prstGeom prst="rect">
            <a:avLst/>
          </a:prstGeom>
          <a:ln w="0">
            <a:noFill/>
          </a:ln>
        </p:spPr>
      </p:pic>
      <p:grpSp>
        <p:nvGrpSpPr>
          <p:cNvPr id="186" name=""/>
          <p:cNvGrpSpPr/>
          <p:nvPr/>
        </p:nvGrpSpPr>
        <p:grpSpPr>
          <a:xfrm>
            <a:off x="4302000" y="5190840"/>
            <a:ext cx="5260320" cy="1978920"/>
            <a:chOff x="4302000" y="5190840"/>
            <a:chExt cx="5260320" cy="1978920"/>
          </a:xfrm>
        </p:grpSpPr>
        <p:pic>
          <p:nvPicPr>
            <p:cNvPr id="187" name="" descr=""/>
            <p:cNvPicPr/>
            <p:nvPr/>
          </p:nvPicPr>
          <p:blipFill>
            <a:blip r:embed="rId2"/>
            <a:stretch/>
          </p:blipFill>
          <p:spPr>
            <a:xfrm>
              <a:off x="6226560" y="5190840"/>
              <a:ext cx="1413000" cy="1413000"/>
            </a:xfrm>
            <a:prstGeom prst="rect">
              <a:avLst/>
            </a:prstGeom>
            <a:ln w="0">
              <a:noFill/>
            </a:ln>
          </p:spPr>
        </p:pic>
        <p:pic>
          <p:nvPicPr>
            <p:cNvPr id="188" name="" descr=""/>
            <p:cNvPicPr/>
            <p:nvPr/>
          </p:nvPicPr>
          <p:blipFill>
            <a:blip r:embed="rId3"/>
            <a:stretch/>
          </p:blipFill>
          <p:spPr>
            <a:xfrm>
              <a:off x="4302000" y="5247360"/>
              <a:ext cx="1356120" cy="1356480"/>
            </a:xfrm>
            <a:prstGeom prst="rect">
              <a:avLst/>
            </a:prstGeom>
            <a:ln w="0">
              <a:noFill/>
            </a:ln>
          </p:spPr>
        </p:pic>
        <p:pic>
          <p:nvPicPr>
            <p:cNvPr id="189" name="" descr=""/>
            <p:cNvPicPr/>
            <p:nvPr/>
          </p:nvPicPr>
          <p:blipFill>
            <a:blip r:embed="rId4"/>
            <a:stretch/>
          </p:blipFill>
          <p:spPr>
            <a:xfrm>
              <a:off x="8208360" y="5249880"/>
              <a:ext cx="1353960" cy="1353960"/>
            </a:xfrm>
            <a:prstGeom prst="rect">
              <a:avLst/>
            </a:prstGeom>
            <a:ln w="0">
              <a:noFill/>
            </a:ln>
          </p:spPr>
        </p:pic>
        <p:sp>
          <p:nvSpPr>
            <p:cNvPr id="190" name=""/>
            <p:cNvSpPr/>
            <p:nvPr/>
          </p:nvSpPr>
          <p:spPr>
            <a:xfrm>
              <a:off x="7641720" y="5756760"/>
              <a:ext cx="565920" cy="720"/>
            </a:xfrm>
            <a:prstGeom prst="line">
              <a:avLst/>
            </a:prstGeom>
            <a:ln w="38160">
              <a:solidFill>
                <a:srgbClr val="1296db"/>
              </a:solidFill>
              <a:round/>
              <a:tailEnd len="med" type="triangle" w="med"/>
            </a:ln>
          </p:spPr>
          <p:style>
            <a:lnRef idx="0"/>
            <a:fillRef idx="0"/>
            <a:effectRef idx="0"/>
            <a:fontRef idx="minor"/>
          </p:style>
          <p:txBody>
            <a:bodyPr lIns="108720" rIns="108720" tIns="-63720" bIns="-63720" anchor="ctr">
              <a:noAutofit/>
            </a:bodyPr>
            <a:p>
              <a:endParaRPr b="0" lang="en-US" sz="1800" strike="noStrike" u="none">
                <a:solidFill>
                  <a:srgbClr val="000000"/>
                </a:solidFill>
                <a:uFillTx/>
                <a:latin typeface="Arial"/>
                <a:ea typeface="DejaVu Sans"/>
              </a:endParaRPr>
            </a:p>
          </p:txBody>
        </p:sp>
        <p:sp>
          <p:nvSpPr>
            <p:cNvPr id="191" name=""/>
            <p:cNvSpPr/>
            <p:nvPr/>
          </p:nvSpPr>
          <p:spPr>
            <a:xfrm flipH="1">
              <a:off x="5660640" y="5756760"/>
              <a:ext cx="565920" cy="720"/>
            </a:xfrm>
            <a:prstGeom prst="line">
              <a:avLst/>
            </a:prstGeom>
            <a:ln w="38160">
              <a:solidFill>
                <a:srgbClr val="1296db"/>
              </a:solidFill>
              <a:round/>
              <a:tailEnd len="med" type="triangle" w="med"/>
            </a:ln>
          </p:spPr>
          <p:style>
            <a:lnRef idx="0"/>
            <a:fillRef idx="0"/>
            <a:effectRef idx="0"/>
            <a:fontRef idx="minor"/>
          </p:style>
          <p:txBody>
            <a:bodyPr lIns="108720" rIns="108720" tIns="-63720" bIns="-63720" anchor="ctr">
              <a:noAutofit/>
            </a:bodyPr>
            <a:p>
              <a:endParaRPr b="0" lang="en-US" sz="1800" strike="noStrike" u="none">
                <a:solidFill>
                  <a:srgbClr val="000000"/>
                </a:solidFill>
                <a:uFillTx/>
                <a:latin typeface="Arial"/>
                <a:ea typeface="DejaVu Sans"/>
              </a:endParaRPr>
            </a:p>
          </p:txBody>
        </p:sp>
        <p:sp>
          <p:nvSpPr>
            <p:cNvPr id="192" name=""/>
            <p:cNvSpPr/>
            <p:nvPr/>
          </p:nvSpPr>
          <p:spPr>
            <a:xfrm>
              <a:off x="5943600" y="6606000"/>
              <a:ext cx="2261880" cy="542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trike="noStrike" u="none">
                  <a:solidFill>
                    <a:srgbClr val="1296db"/>
                  </a:solidFill>
                  <a:uFillTx/>
                  <a:latin typeface="Arial"/>
                  <a:ea typeface="DejaVu Sans"/>
                </a:rPr>
                <a:t>Signal.emit</a:t>
              </a:r>
              <a:endParaRPr b="0" lang="en-US" sz="1800" strike="noStrike" u="none">
                <a:solidFill>
                  <a:srgbClr val="000000"/>
                </a:solidFill>
                <a:uFillTx/>
                <a:latin typeface="Arial"/>
              </a:endParaRPr>
            </a:p>
          </p:txBody>
        </p:sp>
        <p:sp>
          <p:nvSpPr>
            <p:cNvPr id="193" name=""/>
            <p:cNvSpPr/>
            <p:nvPr/>
          </p:nvSpPr>
          <p:spPr>
            <a:xfrm>
              <a:off x="4415040" y="6606000"/>
              <a:ext cx="1130040" cy="563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trike="noStrike" u="none">
                  <a:solidFill>
                    <a:srgbClr val="1296db"/>
                  </a:solidFill>
                  <a:uFillTx/>
                  <a:latin typeface="Arial"/>
                  <a:ea typeface="DejaVu Sans"/>
                </a:rPr>
                <a:t>Func</a:t>
              </a:r>
              <a:endParaRPr b="0" lang="en-US" sz="1800" strike="noStrike" u="none">
                <a:solidFill>
                  <a:srgbClr val="000000"/>
                </a:solidFill>
                <a:uFillTx/>
                <a:latin typeface="Arial"/>
              </a:endParaRPr>
            </a:p>
          </p:txBody>
        </p:sp>
        <p:sp>
          <p:nvSpPr>
            <p:cNvPr id="194" name=""/>
            <p:cNvSpPr/>
            <p:nvPr/>
          </p:nvSpPr>
          <p:spPr>
            <a:xfrm>
              <a:off x="8377560" y="6606000"/>
              <a:ext cx="1129680" cy="563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trike="noStrike" u="none">
                  <a:solidFill>
                    <a:srgbClr val="1296db"/>
                  </a:solidFill>
                  <a:uFillTx/>
                  <a:latin typeface="Arial"/>
                  <a:ea typeface="DejaVu Sans"/>
                </a:rPr>
                <a:t>Func</a:t>
              </a:r>
              <a:endParaRPr b="0" lang="en-US" sz="1800" strike="noStrike" u="none">
                <a:solidFill>
                  <a:srgbClr val="000000"/>
                </a:solidFill>
                <a:uFillTx/>
                <a:latin typeface="Arial"/>
              </a:endParaRPr>
            </a:p>
          </p:txBody>
        </p:sp>
      </p:grpSp>
      <p:pic>
        <p:nvPicPr>
          <p:cNvPr id="195" name="" descr=""/>
          <p:cNvPicPr/>
          <p:nvPr/>
        </p:nvPicPr>
        <p:blipFill>
          <a:blip r:embed="rId5"/>
          <a:stretch/>
        </p:blipFill>
        <p:spPr>
          <a:xfrm>
            <a:off x="4500000" y="4320000"/>
            <a:ext cx="718920" cy="718920"/>
          </a:xfrm>
          <a:prstGeom prst="rect">
            <a:avLst/>
          </a:prstGeom>
          <a:ln w="0">
            <a:noFill/>
          </a:ln>
        </p:spPr>
      </p:pic>
      <p:sp>
        <p:nvSpPr>
          <p:cNvPr id="196" name="PlaceHolder 26"/>
          <p:cNvSpPr/>
          <p:nvPr/>
        </p:nvSpPr>
        <p:spPr>
          <a:xfrm>
            <a:off x="615960" y="2520000"/>
            <a:ext cx="2982960" cy="1798920"/>
          </a:xfrm>
          <a:prstGeom prst="rect">
            <a:avLst/>
          </a:prstGeom>
          <a:noFill/>
          <a:ln w="0">
            <a:noFill/>
          </a:ln>
        </p:spPr>
        <p:style>
          <a:lnRef idx="0"/>
          <a:fillRef idx="0"/>
          <a:effectRef idx="0"/>
          <a:fontRef idx="minor"/>
        </p:style>
        <p:txBody>
          <a:bodyPr lIns="0" rIns="0" tIns="0" bIns="0" anchor="t">
            <a:normAutofit/>
          </a:bodyPr>
          <a:p>
            <a:pPr marL="432000" indent="-324000">
              <a:lnSpc>
                <a:spcPct val="100000"/>
              </a:lnSpc>
              <a:buClr>
                <a:srgbClr val="000000"/>
              </a:buClr>
              <a:buSzPct val="45000"/>
              <a:buFont typeface="Wingdings" charset="2"/>
              <a:buChar char=""/>
              <a:tabLst>
                <a:tab algn="l" pos="408240"/>
              </a:tabLst>
            </a:pPr>
            <a:r>
              <a:rPr b="0" lang="en-US" sz="2000" strike="noStrike" u="none">
                <a:solidFill>
                  <a:srgbClr val="000000"/>
                </a:solidFill>
                <a:uFillTx/>
                <a:latin typeface="Arial"/>
                <a:ea typeface="DejaVu Sans"/>
              </a:rPr>
              <a:t>Problem</a:t>
            </a:r>
            <a:endParaRPr b="0" lang="en-US" sz="2000" strike="noStrike" u="none">
              <a:solidFill>
                <a:srgbClr val="000000"/>
              </a:solidFill>
              <a:uFillTx/>
              <a:latin typeface="Arial"/>
            </a:endParaRPr>
          </a:p>
          <a:p>
            <a:pPr lvl="1" marL="864000" indent="-324000">
              <a:lnSpc>
                <a:spcPct val="100000"/>
              </a:lnSpc>
              <a:spcBef>
                <a:spcPts val="1134"/>
              </a:spcBef>
              <a:buClr>
                <a:srgbClr val="000000"/>
              </a:buClr>
              <a:buSzPct val="75000"/>
              <a:buFont typeface="Symbol" charset="2"/>
              <a:buChar char=""/>
              <a:tabLst>
                <a:tab algn="l" pos="408240"/>
              </a:tabLst>
            </a:pPr>
            <a:r>
              <a:rPr b="0" lang="en-US" sz="2000" strike="noStrike" u="none">
                <a:solidFill>
                  <a:srgbClr val="000000"/>
                </a:solidFill>
                <a:uFillTx/>
                <a:latin typeface="Arial"/>
                <a:ea typeface="DejaVu Sans"/>
              </a:rPr>
              <a:t>Multiple modules</a:t>
            </a:r>
            <a:endParaRPr b="0" lang="en-US" sz="2000" strike="noStrike" u="none">
              <a:solidFill>
                <a:srgbClr val="000000"/>
              </a:solidFill>
              <a:uFillTx/>
              <a:latin typeface="Arial"/>
            </a:endParaRPr>
          </a:p>
          <a:p>
            <a:pPr lvl="1" marL="864000" indent="-324000">
              <a:lnSpc>
                <a:spcPct val="100000"/>
              </a:lnSpc>
              <a:spcBef>
                <a:spcPts val="1134"/>
              </a:spcBef>
              <a:buClr>
                <a:srgbClr val="000000"/>
              </a:buClr>
              <a:buSzPct val="75000"/>
              <a:buFont typeface="Symbol" charset="2"/>
              <a:buChar char=""/>
              <a:tabLst>
                <a:tab algn="l" pos="408240"/>
              </a:tabLst>
            </a:pPr>
            <a:r>
              <a:rPr b="0" lang="en-US" sz="2000" strike="noStrike" u="none">
                <a:solidFill>
                  <a:srgbClr val="000000"/>
                </a:solidFill>
                <a:uFillTx/>
                <a:latin typeface="Arial"/>
                <a:ea typeface="DejaVu Sans"/>
              </a:rPr>
              <a:t>complex calls</a:t>
            </a:r>
            <a:endParaRPr b="0" lang="en-US" sz="2000" strike="noStrike" u="none">
              <a:solidFill>
                <a:srgbClr val="000000"/>
              </a:solidFill>
              <a:uFillTx/>
              <a:latin typeface="Arial"/>
            </a:endParaRPr>
          </a:p>
          <a:p>
            <a:pPr lvl="1" marL="864000" indent="-324000">
              <a:lnSpc>
                <a:spcPct val="100000"/>
              </a:lnSpc>
              <a:spcBef>
                <a:spcPts val="1134"/>
              </a:spcBef>
              <a:buClr>
                <a:srgbClr val="000000"/>
              </a:buClr>
              <a:buSzPct val="75000"/>
              <a:buFont typeface="Symbol" charset="2"/>
              <a:buChar char=""/>
              <a:tabLst>
                <a:tab algn="l" pos="408240"/>
              </a:tabLst>
            </a:pPr>
            <a:r>
              <a:rPr b="0" lang="en-US" sz="2000" strike="noStrike" u="none">
                <a:solidFill>
                  <a:srgbClr val="000000"/>
                </a:solidFill>
                <a:uFillTx/>
                <a:latin typeface="Arial"/>
                <a:ea typeface="DejaVu Sans"/>
              </a:rPr>
              <a:t>high coupling</a:t>
            </a:r>
            <a:endParaRPr b="0" lang="en-US"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p:nvPr>
        </p:nvSpPr>
        <p:spPr>
          <a:xfrm>
            <a:off x="432000" y="2229120"/>
            <a:ext cx="9465480" cy="47890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2800" strike="noStrike" u="none">
                <a:solidFill>
                  <a:srgbClr val="000000"/>
                </a:solidFill>
                <a:uFillTx/>
                <a:latin typeface="Arial"/>
                <a:ea typeface="Noto Sans SC"/>
              </a:rPr>
              <a:t>System Expansion</a:t>
            </a:r>
            <a:endParaRPr b="0" lang="en-US" sz="2800" strike="noStrike" u="none">
              <a:solidFill>
                <a:srgbClr val="000000"/>
              </a:solidFill>
              <a:uFillTx/>
              <a:latin typeface="Arial"/>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Database Support: the foundation for Database</a:t>
            </a:r>
            <a:endParaRPr b="0" lang="en-US" sz="2400" strike="noStrike" u="none">
              <a:solidFill>
                <a:srgbClr val="000000"/>
              </a:solidFill>
              <a:uFillTx/>
              <a:latin typeface="Arial"/>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Support multiple charging ports for testing: </a:t>
            </a:r>
            <a:br>
              <a:rPr sz="2400"/>
            </a:br>
            <a:r>
              <a:rPr b="0" lang="en-US" sz="2400" strike="noStrike" u="none">
                <a:solidFill>
                  <a:srgbClr val="000000"/>
                </a:solidFill>
                <a:uFillTx/>
                <a:latin typeface="Arial"/>
                <a:ea typeface="Noto Sans SC"/>
              </a:rPr>
              <a:t>dynamically add to the system </a:t>
            </a:r>
            <a:endParaRPr b="0" lang="en-US" sz="2400" strike="noStrike" u="none">
              <a:solidFill>
                <a:srgbClr val="000000"/>
              </a:solidFill>
              <a:uFillTx/>
              <a:latin typeface="Arial"/>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Modular Architecture Design: Easy to combine and expand</a:t>
            </a:r>
            <a:endParaRPr b="0" lang="en-US" sz="2400" strike="noStrike" u="none">
              <a:solidFill>
                <a:srgbClr val="000000"/>
              </a:solidFill>
              <a:uFillTx/>
              <a:latin typeface="Arial"/>
            </a:endParaRPr>
          </a:p>
          <a:p>
            <a:pPr lvl="1" marL="864000" indent="-324000">
              <a:lnSpc>
                <a:spcPct val="100000"/>
              </a:lnSpc>
              <a:spcBef>
                <a:spcPts val="2324"/>
              </a:spcBef>
              <a:spcAft>
                <a:spcPts val="2126"/>
              </a:spcAft>
              <a:buClr>
                <a:srgbClr val="000000"/>
              </a:buClr>
              <a:buSzPct val="75000"/>
              <a:buFont typeface="Symbol" charset="2"/>
              <a:buChar char=""/>
            </a:pPr>
            <a:r>
              <a:rPr b="0" lang="en-US" sz="2400" strike="noStrike" u="none">
                <a:solidFill>
                  <a:srgbClr val="000000"/>
                </a:solidFill>
                <a:uFillTx/>
                <a:latin typeface="Arial"/>
                <a:ea typeface="Noto Sans SC"/>
              </a:rPr>
              <a:t>Multi-Platform GUI Control Support: Unified Control </a:t>
            </a:r>
            <a:endParaRPr b="0" lang="en-US" sz="2400" strike="noStrike" u="none">
              <a:solidFill>
                <a:srgbClr val="000000"/>
              </a:solidFill>
              <a:uFillTx/>
              <a:latin typeface="Arial"/>
            </a:endParaRPr>
          </a:p>
        </p:txBody>
      </p:sp>
      <p:sp>
        <p:nvSpPr>
          <p:cNvPr id="198" name=""/>
          <p:cNvSpPr/>
          <p:nvPr/>
        </p:nvSpPr>
        <p:spPr>
          <a:xfrm>
            <a:off x="457200" y="492120"/>
            <a:ext cx="8274600" cy="102168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Implementation</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sp>
        <p:nvSpPr>
          <p:cNvPr id="199" name=""/>
          <p:cNvSpPr/>
          <p:nvPr/>
        </p:nvSpPr>
        <p:spPr>
          <a:xfrm>
            <a:off x="432360" y="1728360"/>
            <a:ext cx="2517480" cy="34164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Communication</a:t>
            </a:r>
            <a:endParaRPr b="0" lang="en-US" sz="1600" strike="noStrike" u="none">
              <a:solidFill>
                <a:srgbClr val="ffffff"/>
              </a:solidFill>
              <a:uFillTx/>
              <a:latin typeface="Arial"/>
            </a:endParaRPr>
          </a:p>
        </p:txBody>
      </p:sp>
      <p:sp>
        <p:nvSpPr>
          <p:cNvPr id="200" name=""/>
          <p:cNvSpPr/>
          <p:nvPr/>
        </p:nvSpPr>
        <p:spPr>
          <a:xfrm>
            <a:off x="6984360" y="1728360"/>
            <a:ext cx="2517480" cy="341640"/>
          </a:xfrm>
          <a:prstGeom prst="roundRect">
            <a:avLst>
              <a:gd name="adj" fmla="val 16667"/>
            </a:avLst>
          </a:prstGeom>
          <a:solidFill>
            <a:srgbClr val="ff860d"/>
          </a:solidFill>
          <a:ln w="0">
            <a:solidFill>
              <a:srgbClr val="ff0000"/>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1" lang="en-US" sz="2000" strike="noStrike" u="none">
                <a:solidFill>
                  <a:srgbClr val="000000"/>
                </a:solidFill>
                <a:uFillTx/>
                <a:latin typeface="Arial"/>
                <a:ea typeface="DejaVu Sans"/>
              </a:rPr>
              <a:t>Expansion</a:t>
            </a:r>
            <a:endParaRPr b="0" lang="en-US" sz="2000" strike="noStrike" u="none">
              <a:solidFill>
                <a:srgbClr val="ffffff"/>
              </a:solidFill>
              <a:uFillTx/>
              <a:latin typeface="Arial"/>
            </a:endParaRPr>
          </a:p>
        </p:txBody>
      </p:sp>
      <p:sp>
        <p:nvSpPr>
          <p:cNvPr id="201" name=""/>
          <p:cNvSpPr/>
          <p:nvPr/>
        </p:nvSpPr>
        <p:spPr>
          <a:xfrm>
            <a:off x="3672360" y="1728360"/>
            <a:ext cx="2517480" cy="341640"/>
          </a:xfrm>
          <a:prstGeom prst="roundRect">
            <a:avLst>
              <a:gd name="adj" fmla="val 16667"/>
            </a:avLst>
          </a:prstGeom>
          <a:solidFill>
            <a:srgbClr val="0369a3"/>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tabLst>
                <a:tab algn="l" pos="408240"/>
              </a:tabLst>
            </a:pPr>
            <a:r>
              <a:rPr b="0" lang="en-US" sz="1600" strike="noStrike" u="none">
                <a:solidFill>
                  <a:srgbClr val="ffffff"/>
                </a:solidFill>
                <a:uFillTx/>
                <a:latin typeface="Arial"/>
                <a:ea typeface="DejaVu Sans"/>
              </a:rPr>
              <a:t>Concurrent Tasks</a:t>
            </a:r>
            <a:endParaRPr b="0" lang="en-US" sz="1600" strike="noStrike" u="none">
              <a:solidFill>
                <a:srgbClr val="ffffff"/>
              </a:solidFill>
              <a:uFillTx/>
              <a:latin typeface="Arial"/>
            </a:endParaRPr>
          </a:p>
        </p:txBody>
      </p:sp>
      <p:pic>
        <p:nvPicPr>
          <p:cNvPr id="202" name="" descr=""/>
          <p:cNvPicPr/>
          <p:nvPr/>
        </p:nvPicPr>
        <p:blipFill>
          <a:blip r:embed="rId1"/>
          <a:stretch/>
        </p:blipFill>
        <p:spPr>
          <a:xfrm>
            <a:off x="180000" y="3919320"/>
            <a:ext cx="758880" cy="758880"/>
          </a:xfrm>
          <a:prstGeom prst="rect">
            <a:avLst/>
          </a:prstGeom>
          <a:ln w="0">
            <a:noFill/>
          </a:ln>
        </p:spPr>
      </p:pic>
      <p:pic>
        <p:nvPicPr>
          <p:cNvPr id="203" name="" descr=""/>
          <p:cNvPicPr/>
          <p:nvPr/>
        </p:nvPicPr>
        <p:blipFill>
          <a:blip r:embed="rId2"/>
          <a:stretch/>
        </p:blipFill>
        <p:spPr>
          <a:xfrm>
            <a:off x="180000" y="2880000"/>
            <a:ext cx="718200" cy="718200"/>
          </a:xfrm>
          <a:prstGeom prst="rect">
            <a:avLst/>
          </a:prstGeom>
          <a:ln w="0">
            <a:noFill/>
          </a:ln>
        </p:spPr>
      </p:pic>
      <p:pic>
        <p:nvPicPr>
          <p:cNvPr id="204" name="" descr=""/>
          <p:cNvPicPr/>
          <p:nvPr/>
        </p:nvPicPr>
        <p:blipFill>
          <a:blip r:embed="rId3"/>
          <a:stretch/>
        </p:blipFill>
        <p:spPr>
          <a:xfrm>
            <a:off x="180000" y="5040000"/>
            <a:ext cx="718200" cy="718200"/>
          </a:xfrm>
          <a:prstGeom prst="rect">
            <a:avLst/>
          </a:prstGeom>
          <a:ln w="0">
            <a:noFill/>
          </a:ln>
        </p:spPr>
      </p:pic>
      <p:pic>
        <p:nvPicPr>
          <p:cNvPr id="205" name="" descr=""/>
          <p:cNvPicPr/>
          <p:nvPr/>
        </p:nvPicPr>
        <p:blipFill>
          <a:blip r:embed="rId4"/>
          <a:stretch/>
        </p:blipFill>
        <p:spPr>
          <a:xfrm>
            <a:off x="180000" y="6012000"/>
            <a:ext cx="718200" cy="7182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6" name="" descr=""/>
          <p:cNvPicPr/>
          <p:nvPr/>
        </p:nvPicPr>
        <p:blipFill>
          <a:blip r:embed="rId1"/>
          <a:stretch/>
        </p:blipFill>
        <p:spPr>
          <a:xfrm>
            <a:off x="360" y="1871280"/>
            <a:ext cx="10077840" cy="5037480"/>
          </a:xfrm>
          <a:prstGeom prst="rect">
            <a:avLst/>
          </a:prstGeom>
          <a:ln w="0">
            <a:noFill/>
          </a:ln>
        </p:spPr>
      </p:pic>
      <p:sp>
        <p:nvSpPr>
          <p:cNvPr id="207" name=""/>
          <p:cNvSpPr/>
          <p:nvPr/>
        </p:nvSpPr>
        <p:spPr>
          <a:xfrm>
            <a:off x="457200" y="492480"/>
            <a:ext cx="8274600" cy="1021680"/>
          </a:xfrm>
          <a:prstGeom prst="rect">
            <a:avLst/>
          </a:prstGeom>
          <a:noFill/>
          <a:ln w="0">
            <a:noFill/>
          </a:ln>
        </p:spPr>
        <p:style>
          <a:lnRef idx="0"/>
          <a:fillRef idx="0"/>
          <a:effectRef idx="0"/>
          <a:fontRef idx="minor"/>
        </p:style>
        <p:txBody>
          <a:bodyPr lIns="0" rIns="0" tIns="0" bIns="0" anchor="ctr">
            <a:noAutofit/>
          </a:bodyPr>
          <a:p>
            <a:pPr>
              <a:lnSpc>
                <a:spcPct val="100000"/>
              </a:lnSpc>
              <a:tabLst>
                <a:tab algn="l" pos="408240"/>
              </a:tabLst>
            </a:pPr>
            <a:r>
              <a:rPr b="0" lang="en-US" sz="3600" strike="noStrike" u="none">
                <a:solidFill>
                  <a:srgbClr val="000000"/>
                </a:solidFill>
                <a:uFillTx/>
                <a:latin typeface="Arial"/>
                <a:ea typeface="Noto Sans SC"/>
              </a:rPr>
              <a:t>System Architecture</a:t>
            </a:r>
            <a:endParaRPr b="0" lang="en-US" sz="3600" strike="noStrike" u="none">
              <a:solidFill>
                <a:srgbClr val="000000"/>
              </a:solidFill>
              <a:uFillTx/>
              <a:latin typeface="Arial"/>
            </a:endParaRPr>
          </a:p>
          <a:p>
            <a:pPr>
              <a:lnSpc>
                <a:spcPct val="100000"/>
              </a:lnSpc>
              <a:tabLst>
                <a:tab algn="l" pos="408240"/>
              </a:tabLst>
            </a:pPr>
            <a:r>
              <a:rPr b="0" lang="en-US" sz="2800" strike="noStrike" u="none">
                <a:solidFill>
                  <a:srgbClr val="000000"/>
                </a:solidFill>
                <a:uFillTx/>
                <a:latin typeface="Arial"/>
                <a:ea typeface="Noto Sans SC"/>
              </a:rPr>
              <a:t>Charge Point</a:t>
            </a:r>
            <a:r>
              <a:rPr b="0" i="1" lang="en-US" sz="2800" strike="noStrike" u="none">
                <a:solidFill>
                  <a:srgbClr val="000000"/>
                </a:solidFill>
                <a:uFillTx/>
                <a:latin typeface="Arial"/>
                <a:ea typeface="Noto Sans SC"/>
              </a:rPr>
              <a:t> </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8"/>
          <p:cNvSpPr/>
          <p:nvPr/>
        </p:nvSpPr>
        <p:spPr>
          <a:xfrm>
            <a:off x="242280" y="442080"/>
            <a:ext cx="7469280" cy="94320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Charge modes</a:t>
            </a:r>
            <a:endParaRPr b="0" lang="en-US" sz="3600" strike="noStrike" u="none">
              <a:solidFill>
                <a:srgbClr val="000000"/>
              </a:solidFill>
              <a:uFillTx/>
              <a:latin typeface="Arial"/>
            </a:endParaRPr>
          </a:p>
        </p:txBody>
      </p:sp>
      <p:sp>
        <p:nvSpPr>
          <p:cNvPr id="209" name="矩形 2"/>
          <p:cNvSpPr/>
          <p:nvPr/>
        </p:nvSpPr>
        <p:spPr>
          <a:xfrm>
            <a:off x="600840" y="2603880"/>
            <a:ext cx="2847240" cy="367452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Start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Stop</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Buttons on the charge pile or website</a:t>
            </a:r>
            <a:endParaRPr b="0" lang="en-US" sz="1800" strike="noStrike" u="none">
              <a:solidFill>
                <a:srgbClr val="000000"/>
              </a:solidFill>
              <a:uFillTx/>
              <a:latin typeface="Arial"/>
            </a:endParaRPr>
          </a:p>
        </p:txBody>
      </p:sp>
      <p:sp>
        <p:nvSpPr>
          <p:cNvPr id="210" name="矩形: 圆角 7"/>
          <p:cNvSpPr/>
          <p:nvPr/>
        </p:nvSpPr>
        <p:spPr>
          <a:xfrm>
            <a:off x="1114560" y="2229480"/>
            <a:ext cx="1854720" cy="73980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Direct charging</a:t>
            </a:r>
            <a:endParaRPr b="0" lang="en-US" sz="1800" strike="noStrike" u="none">
              <a:solidFill>
                <a:srgbClr val="ffffff"/>
              </a:solidFill>
              <a:uFillTx/>
              <a:latin typeface="Arial"/>
            </a:endParaRPr>
          </a:p>
        </p:txBody>
      </p:sp>
      <p:sp>
        <p:nvSpPr>
          <p:cNvPr id="211" name="矩形 8"/>
          <p:cNvSpPr/>
          <p:nvPr/>
        </p:nvSpPr>
        <p:spPr>
          <a:xfrm>
            <a:off x="3601080" y="2603880"/>
            <a:ext cx="2847240" cy="367452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Charge according to the uploaded schedule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Start time, power of each section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212" name="矩形: 圆角 8"/>
          <p:cNvSpPr/>
          <p:nvPr/>
        </p:nvSpPr>
        <p:spPr>
          <a:xfrm>
            <a:off x="4114800" y="2229480"/>
            <a:ext cx="1854720" cy="73980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Manual schedule</a:t>
            </a:r>
            <a:endParaRPr b="0" lang="en-US" sz="1800" strike="noStrike" u="none">
              <a:solidFill>
                <a:srgbClr val="ffffff"/>
              </a:solidFill>
              <a:uFillTx/>
              <a:latin typeface="Arial"/>
            </a:endParaRPr>
          </a:p>
        </p:txBody>
      </p:sp>
      <p:sp>
        <p:nvSpPr>
          <p:cNvPr id="213" name="矩形 9"/>
          <p:cNvSpPr/>
          <p:nvPr/>
        </p:nvSpPr>
        <p:spPr>
          <a:xfrm>
            <a:off x="6600960" y="2603880"/>
            <a:ext cx="2847240" cy="367452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The schedule is generated by the optimizer according to the user’s needs.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Calibration of the charging plan periodically </a:t>
            </a:r>
            <a:endParaRPr b="0" lang="en-US" sz="1800" strike="noStrike" u="none">
              <a:solidFill>
                <a:srgbClr val="000000"/>
              </a:solidFill>
              <a:uFillTx/>
              <a:latin typeface="Arial"/>
            </a:endParaRPr>
          </a:p>
        </p:txBody>
      </p:sp>
      <p:sp>
        <p:nvSpPr>
          <p:cNvPr id="214" name="矩形: 圆角 9"/>
          <p:cNvSpPr/>
          <p:nvPr/>
        </p:nvSpPr>
        <p:spPr>
          <a:xfrm>
            <a:off x="7115040" y="2229480"/>
            <a:ext cx="1854720" cy="73980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Dynamic adjustment</a:t>
            </a:r>
            <a:endParaRPr b="0" lang="en-US" sz="1800" strike="noStrike" u="none">
              <a:solidFill>
                <a:srgbClr val="ffffff"/>
              </a:solidFill>
              <a:uFillTx/>
              <a:latin typeface="Arial"/>
            </a:endParaRPr>
          </a:p>
        </p:txBody>
      </p:sp>
      <p:pic>
        <p:nvPicPr>
          <p:cNvPr id="215" name="图片 15" descr=""/>
          <p:cNvPicPr/>
          <p:nvPr/>
        </p:nvPicPr>
        <p:blipFill>
          <a:blip r:embed="rId1"/>
          <a:stretch/>
        </p:blipFill>
        <p:spPr>
          <a:xfrm>
            <a:off x="2152440" y="5501520"/>
            <a:ext cx="1143720" cy="550440"/>
          </a:xfrm>
          <a:prstGeom prst="rect">
            <a:avLst/>
          </a:prstGeom>
          <a:ln w="0">
            <a:noFill/>
          </a:ln>
        </p:spPr>
      </p:pic>
      <p:pic>
        <p:nvPicPr>
          <p:cNvPr id="216" name="图片 19" descr=""/>
          <p:cNvPicPr/>
          <p:nvPr/>
        </p:nvPicPr>
        <p:blipFill>
          <a:blip r:embed="rId2"/>
          <a:stretch/>
        </p:blipFill>
        <p:spPr>
          <a:xfrm>
            <a:off x="5445000" y="5205600"/>
            <a:ext cx="1003320" cy="1003320"/>
          </a:xfrm>
          <a:prstGeom prst="rect">
            <a:avLst/>
          </a:prstGeom>
          <a:ln w="0">
            <a:noFill/>
          </a:ln>
        </p:spPr>
      </p:pic>
      <p:pic>
        <p:nvPicPr>
          <p:cNvPr id="217" name="图片 21" descr=""/>
          <p:cNvPicPr/>
          <p:nvPr/>
        </p:nvPicPr>
        <p:blipFill>
          <a:blip r:embed="rId3"/>
          <a:stretch/>
        </p:blipFill>
        <p:spPr>
          <a:xfrm>
            <a:off x="8410320" y="5244480"/>
            <a:ext cx="977400" cy="9644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9"/>
          <p:cNvSpPr/>
          <p:nvPr/>
        </p:nvSpPr>
        <p:spPr>
          <a:xfrm>
            <a:off x="242280" y="442080"/>
            <a:ext cx="7469280" cy="94320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Detailed charging steps</a:t>
            </a:r>
            <a:endParaRPr b="0" lang="en-US" sz="3600" strike="noStrike" u="none">
              <a:solidFill>
                <a:srgbClr val="000000"/>
              </a:solidFill>
              <a:uFillTx/>
              <a:latin typeface="Arial"/>
            </a:endParaRPr>
          </a:p>
        </p:txBody>
      </p:sp>
      <p:sp>
        <p:nvSpPr>
          <p:cNvPr id="219" name="矩形: 圆角 1"/>
          <p:cNvSpPr/>
          <p:nvPr/>
        </p:nvSpPr>
        <p:spPr>
          <a:xfrm>
            <a:off x="308880" y="2682360"/>
            <a:ext cx="1689120" cy="277776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EVSE: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EV is present</a:t>
            </a:r>
            <a:endParaRPr b="0" lang="en-US" sz="1800" strike="noStrike" u="none">
              <a:solidFill>
                <a:srgbClr val="000000"/>
              </a:solidFill>
              <a:uFillTx/>
              <a:latin typeface="Arial"/>
            </a:endParaRPr>
          </a:p>
        </p:txBody>
      </p:sp>
      <p:sp>
        <p:nvSpPr>
          <p:cNvPr id="220" name="矩形: 圆角 2"/>
          <p:cNvSpPr/>
          <p:nvPr/>
        </p:nvSpPr>
        <p:spPr>
          <a:xfrm>
            <a:off x="2116080" y="2796480"/>
            <a:ext cx="1889280" cy="266328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Check: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Vehicle,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EVSE,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Shelly,  applicable plan</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p:txBody>
      </p:sp>
      <p:sp>
        <p:nvSpPr>
          <p:cNvPr id="221" name="矩形: 圆角 3"/>
          <p:cNvSpPr/>
          <p:nvPr/>
        </p:nvSpPr>
        <p:spPr>
          <a:xfrm>
            <a:off x="2255400" y="6062040"/>
            <a:ext cx="1610640" cy="696600"/>
          </a:xfrm>
          <a:prstGeom prst="roundRect">
            <a:avLst>
              <a:gd name="adj" fmla="val 16667"/>
            </a:avLst>
          </a:prstGeom>
          <a:solidFill>
            <a:srgbClr val="c9211e"/>
          </a:solidFill>
          <a:ln>
            <a:noFill/>
          </a:ln>
        </p:spPr>
        <p:style>
          <a:lnRef idx="3">
            <a:schemeClr val="lt1"/>
          </a:lnRef>
          <a:fillRef idx="1">
            <a:schemeClr val="accent6"/>
          </a:fillRef>
          <a:effectRef idx="1">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ERROR</a:t>
            </a:r>
            <a:endParaRPr b="0" lang="en-US" sz="1800" strike="noStrike" u="none">
              <a:solidFill>
                <a:srgbClr val="ffffff"/>
              </a:solidFill>
              <a:uFillTx/>
              <a:latin typeface="Arial"/>
            </a:endParaRPr>
          </a:p>
        </p:txBody>
      </p:sp>
      <p:sp>
        <p:nvSpPr>
          <p:cNvPr id="222" name="矩形: 圆角 10"/>
          <p:cNvSpPr/>
          <p:nvPr/>
        </p:nvSpPr>
        <p:spPr>
          <a:xfrm>
            <a:off x="6136200" y="2682360"/>
            <a:ext cx="1727280" cy="277776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Max. current to EVSE</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Calibration</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Polling-EVSE, Shelly</a:t>
            </a:r>
            <a:endParaRPr b="0" lang="en-US" sz="1800" strike="noStrike" u="none">
              <a:solidFill>
                <a:srgbClr val="000000"/>
              </a:solidFill>
              <a:uFillTx/>
              <a:latin typeface="Arial"/>
            </a:endParaRPr>
          </a:p>
        </p:txBody>
      </p:sp>
      <p:sp>
        <p:nvSpPr>
          <p:cNvPr id="223" name="矩形: 圆角 11"/>
          <p:cNvSpPr/>
          <p:nvPr/>
        </p:nvSpPr>
        <p:spPr>
          <a:xfrm>
            <a:off x="4123440" y="2682360"/>
            <a:ext cx="1843200" cy="277776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Latch plug</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The optimizer generates the  charge schedule</a:t>
            </a:r>
            <a:endParaRPr b="0" lang="en-US" sz="1800" strike="noStrike" u="none">
              <a:solidFill>
                <a:srgbClr val="000000"/>
              </a:solidFill>
              <a:uFillTx/>
              <a:latin typeface="Arial"/>
            </a:endParaRPr>
          </a:p>
        </p:txBody>
      </p:sp>
      <p:sp>
        <p:nvSpPr>
          <p:cNvPr id="224" name="矩形: 圆角 12"/>
          <p:cNvSpPr/>
          <p:nvPr/>
        </p:nvSpPr>
        <p:spPr>
          <a:xfrm>
            <a:off x="4077000" y="2072520"/>
            <a:ext cx="1889280" cy="70488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Before charging </a:t>
            </a:r>
            <a:endParaRPr b="0" lang="en-US" sz="1800" strike="noStrike" u="none">
              <a:solidFill>
                <a:srgbClr val="ffffff"/>
              </a:solidFill>
              <a:uFillTx/>
              <a:latin typeface="Arial"/>
            </a:endParaRPr>
          </a:p>
        </p:txBody>
      </p:sp>
      <p:sp>
        <p:nvSpPr>
          <p:cNvPr id="225" name="矩形: 圆角 14"/>
          <p:cNvSpPr/>
          <p:nvPr/>
        </p:nvSpPr>
        <p:spPr>
          <a:xfrm>
            <a:off x="308880" y="2073240"/>
            <a:ext cx="1689120" cy="70488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Plug in the charge plug </a:t>
            </a:r>
            <a:endParaRPr b="0" lang="en-US" sz="1800" strike="noStrike" u="none">
              <a:solidFill>
                <a:srgbClr val="ffffff"/>
              </a:solidFill>
              <a:uFillTx/>
              <a:latin typeface="Arial"/>
            </a:endParaRPr>
          </a:p>
        </p:txBody>
      </p:sp>
      <p:sp>
        <p:nvSpPr>
          <p:cNvPr id="226" name="矩形: 圆角 16"/>
          <p:cNvSpPr/>
          <p:nvPr/>
        </p:nvSpPr>
        <p:spPr>
          <a:xfrm>
            <a:off x="2093040" y="2072520"/>
            <a:ext cx="1889280" cy="85320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Select the charge mode and start </a:t>
            </a:r>
            <a:endParaRPr b="0" lang="en-US" sz="1800" strike="noStrike" u="none">
              <a:solidFill>
                <a:srgbClr val="ffffff"/>
              </a:solidFill>
              <a:uFillTx/>
              <a:latin typeface="Arial"/>
            </a:endParaRPr>
          </a:p>
        </p:txBody>
      </p:sp>
      <p:sp>
        <p:nvSpPr>
          <p:cNvPr id="227" name="矩形: 圆角 17"/>
          <p:cNvSpPr/>
          <p:nvPr/>
        </p:nvSpPr>
        <p:spPr>
          <a:xfrm>
            <a:off x="6136200" y="2091240"/>
            <a:ext cx="1727280" cy="70488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In charging </a:t>
            </a:r>
            <a:endParaRPr b="0" lang="en-US" sz="1800" strike="noStrike" u="none">
              <a:solidFill>
                <a:srgbClr val="ffffff"/>
              </a:solidFill>
              <a:uFillTx/>
              <a:latin typeface="Arial"/>
            </a:endParaRPr>
          </a:p>
        </p:txBody>
      </p:sp>
      <p:sp>
        <p:nvSpPr>
          <p:cNvPr id="228" name="矩形: 圆角 18"/>
          <p:cNvSpPr/>
          <p:nvPr/>
        </p:nvSpPr>
        <p:spPr>
          <a:xfrm>
            <a:off x="8045640" y="2682360"/>
            <a:ext cx="1620360" cy="2777760"/>
          </a:xfrm>
          <a:prstGeom prst="roundRect">
            <a:avLst>
              <a:gd name="adj" fmla="val 16667"/>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Unlatch</a:t>
            </a:r>
            <a:endParaRPr b="0" lang="en-US" sz="1800" strike="noStrike" u="none">
              <a:solidFill>
                <a:srgbClr val="000000"/>
              </a:solidFill>
              <a:uFillTx/>
              <a:latin typeface="Arial"/>
            </a:endParaRPr>
          </a:p>
          <a:p>
            <a:pPr algn="ctr" defTabSz="914400">
              <a:lnSpc>
                <a:spcPct val="100000"/>
              </a:lnSpc>
            </a:pP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Clear data</a:t>
            </a:r>
            <a:endParaRPr b="0" lang="en-US" sz="1800" strike="noStrike" u="none">
              <a:solidFill>
                <a:srgbClr val="000000"/>
              </a:solidFill>
              <a:uFillTx/>
              <a:latin typeface="Arial"/>
            </a:endParaRPr>
          </a:p>
        </p:txBody>
      </p:sp>
      <p:cxnSp>
        <p:nvCxnSpPr>
          <p:cNvPr id="229" name="直接箭头连接符 2"/>
          <p:cNvCxnSpPr>
            <a:stCxn id="220" idx="2"/>
            <a:endCxn id="221" idx="0"/>
          </p:cNvCxnSpPr>
          <p:nvPr/>
        </p:nvCxnSpPr>
        <p:spPr>
          <a:xfrm>
            <a:off x="3060720" y="5459760"/>
            <a:ext cx="360" cy="602640"/>
          </a:xfrm>
          <a:prstGeom prst="straightConnector1">
            <a:avLst/>
          </a:prstGeom>
          <a:ln w="28575">
            <a:solidFill>
              <a:srgbClr val="c9211e"/>
            </a:solidFill>
            <a:tailEnd len="med" type="triangle" w="med"/>
          </a:ln>
        </p:spPr>
      </p:cxnSp>
      <p:sp>
        <p:nvSpPr>
          <p:cNvPr id="230" name="文本框 16"/>
          <p:cNvSpPr/>
          <p:nvPr/>
        </p:nvSpPr>
        <p:spPr>
          <a:xfrm>
            <a:off x="3065400" y="5576400"/>
            <a:ext cx="7527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If not </a:t>
            </a:r>
            <a:endParaRPr b="0" lang="en-US" sz="1800" strike="noStrike" u="none">
              <a:solidFill>
                <a:srgbClr val="000000"/>
              </a:solidFill>
              <a:uFillTx/>
              <a:latin typeface="Arial"/>
            </a:endParaRPr>
          </a:p>
        </p:txBody>
      </p:sp>
      <p:cxnSp>
        <p:nvCxnSpPr>
          <p:cNvPr id="231" name="连接符: 肘形 2"/>
          <p:cNvCxnSpPr>
            <a:stCxn id="222" idx="2"/>
            <a:endCxn id="221" idx="3"/>
          </p:cNvCxnSpPr>
          <p:nvPr/>
        </p:nvCxnSpPr>
        <p:spPr>
          <a:xfrm rot="5400000">
            <a:off x="4957560" y="4368240"/>
            <a:ext cx="950400" cy="3134160"/>
          </a:xfrm>
          <a:prstGeom prst="bentConnector2">
            <a:avLst/>
          </a:prstGeom>
          <a:ln w="28575">
            <a:solidFill>
              <a:srgbClr val="c9211e"/>
            </a:solidFill>
            <a:tailEnd len="med" type="triangle" w="med"/>
          </a:ln>
        </p:spPr>
      </p:cxnSp>
      <p:sp>
        <p:nvSpPr>
          <p:cNvPr id="232" name="文本框 17"/>
          <p:cNvSpPr/>
          <p:nvPr/>
        </p:nvSpPr>
        <p:spPr>
          <a:xfrm>
            <a:off x="5062320" y="6077880"/>
            <a:ext cx="1921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Hardware failure </a:t>
            </a:r>
            <a:endParaRPr b="0" lang="en-US" sz="1800" strike="noStrike" u="none">
              <a:solidFill>
                <a:srgbClr val="000000"/>
              </a:solidFill>
              <a:uFillTx/>
              <a:latin typeface="Arial"/>
            </a:endParaRPr>
          </a:p>
        </p:txBody>
      </p:sp>
      <p:sp>
        <p:nvSpPr>
          <p:cNvPr id="233" name="矩形: 圆角 19"/>
          <p:cNvSpPr/>
          <p:nvPr/>
        </p:nvSpPr>
        <p:spPr>
          <a:xfrm>
            <a:off x="8045640" y="2072520"/>
            <a:ext cx="1620360" cy="704880"/>
          </a:xfrm>
          <a:prstGeom prst="roundRect">
            <a:avLst>
              <a:gd name="adj" fmla="val 16667"/>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Charging ends </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0"/>
          <p:cNvSpPr/>
          <p:nvPr/>
        </p:nvSpPr>
        <p:spPr>
          <a:xfrm>
            <a:off x="242280" y="442080"/>
            <a:ext cx="7469280" cy="94320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Trim of plan – Influence of delay</a:t>
            </a:r>
            <a:endParaRPr b="0" lang="en-US" sz="3600" strike="noStrike" u="none">
              <a:solidFill>
                <a:srgbClr val="000000"/>
              </a:solidFill>
              <a:uFillTx/>
              <a:latin typeface="Arial"/>
            </a:endParaRPr>
          </a:p>
        </p:txBody>
      </p:sp>
      <p:sp>
        <p:nvSpPr>
          <p:cNvPr id="235" name="矩形 1"/>
          <p:cNvSpPr/>
          <p:nvPr/>
        </p:nvSpPr>
        <p:spPr>
          <a:xfrm>
            <a:off x="2671200" y="2764440"/>
            <a:ext cx="10893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36" name="矩形 3"/>
          <p:cNvSpPr/>
          <p:nvPr/>
        </p:nvSpPr>
        <p:spPr>
          <a:xfrm>
            <a:off x="2666160" y="3512160"/>
            <a:ext cx="11001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37" name="矩形 28"/>
          <p:cNvSpPr/>
          <p:nvPr/>
        </p:nvSpPr>
        <p:spPr>
          <a:xfrm>
            <a:off x="1555200" y="5032080"/>
            <a:ext cx="1072440" cy="923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38" name="矩形 29"/>
          <p:cNvSpPr/>
          <p:nvPr/>
        </p:nvSpPr>
        <p:spPr>
          <a:xfrm>
            <a:off x="2661480" y="4313880"/>
            <a:ext cx="110484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39" name="矩形 30"/>
          <p:cNvSpPr/>
          <p:nvPr/>
        </p:nvSpPr>
        <p:spPr>
          <a:xfrm>
            <a:off x="1536120" y="2860560"/>
            <a:ext cx="1085400" cy="20808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40" name="矩形 31"/>
          <p:cNvSpPr/>
          <p:nvPr/>
        </p:nvSpPr>
        <p:spPr>
          <a:xfrm>
            <a:off x="1555200" y="4357440"/>
            <a:ext cx="1072440" cy="24444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41" name="矩形 32"/>
          <p:cNvSpPr/>
          <p:nvPr/>
        </p:nvSpPr>
        <p:spPr>
          <a:xfrm>
            <a:off x="1536120" y="3421800"/>
            <a:ext cx="1110600" cy="6217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242" name="矩形 33"/>
          <p:cNvSpPr/>
          <p:nvPr/>
        </p:nvSpPr>
        <p:spPr>
          <a:xfrm>
            <a:off x="2661480" y="5034240"/>
            <a:ext cx="1136880" cy="914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43" name="文本框 18"/>
          <p:cNvSpPr/>
          <p:nvPr/>
        </p:nvSpPr>
        <p:spPr>
          <a:xfrm>
            <a:off x="383040" y="2571480"/>
            <a:ext cx="100980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unit 1</a:t>
            </a:r>
            <a:endParaRPr b="0" lang="en-US" sz="1800" strike="noStrike" u="none">
              <a:solidFill>
                <a:srgbClr val="000000"/>
              </a:solidFill>
              <a:uFillTx/>
              <a:latin typeface="Arial"/>
            </a:endParaRPr>
          </a:p>
        </p:txBody>
      </p:sp>
      <p:sp>
        <p:nvSpPr>
          <p:cNvPr id="244" name="文本框 19"/>
          <p:cNvSpPr/>
          <p:nvPr/>
        </p:nvSpPr>
        <p:spPr>
          <a:xfrm>
            <a:off x="383040" y="3427920"/>
            <a:ext cx="100980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2</a:t>
            </a:r>
            <a:endParaRPr b="0" lang="en-US" sz="1800" strike="noStrike" u="none">
              <a:solidFill>
                <a:srgbClr val="000000"/>
              </a:solidFill>
              <a:uFillTx/>
              <a:latin typeface="Arial"/>
            </a:endParaRPr>
          </a:p>
        </p:txBody>
      </p:sp>
      <p:sp>
        <p:nvSpPr>
          <p:cNvPr id="245" name="文本框 20"/>
          <p:cNvSpPr/>
          <p:nvPr/>
        </p:nvSpPr>
        <p:spPr>
          <a:xfrm>
            <a:off x="383040" y="4284000"/>
            <a:ext cx="100980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3</a:t>
            </a:r>
            <a:endParaRPr b="0" lang="en-US" sz="1800" strike="noStrike" u="none">
              <a:solidFill>
                <a:srgbClr val="000000"/>
              </a:solidFill>
              <a:uFillTx/>
              <a:latin typeface="Arial"/>
            </a:endParaRPr>
          </a:p>
        </p:txBody>
      </p:sp>
      <p:sp>
        <p:nvSpPr>
          <p:cNvPr id="246" name="文本框 21"/>
          <p:cNvSpPr/>
          <p:nvPr/>
        </p:nvSpPr>
        <p:spPr>
          <a:xfrm>
            <a:off x="331920" y="4909320"/>
            <a:ext cx="1112760" cy="1186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Limit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(6kW for example)</a:t>
            </a:r>
            <a:endParaRPr b="0" lang="en-US" sz="1800" strike="noStrike" u="none">
              <a:solidFill>
                <a:srgbClr val="000000"/>
              </a:solidFill>
              <a:uFillTx/>
              <a:latin typeface="Arial"/>
            </a:endParaRPr>
          </a:p>
        </p:txBody>
      </p:sp>
      <p:sp>
        <p:nvSpPr>
          <p:cNvPr id="247" name="左大括号 5"/>
          <p:cNvSpPr/>
          <p:nvPr/>
        </p:nvSpPr>
        <p:spPr>
          <a:xfrm rot="16200000">
            <a:off x="1962720" y="5702040"/>
            <a:ext cx="265680" cy="105192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248" name="左大括号 6"/>
          <p:cNvSpPr/>
          <p:nvPr/>
        </p:nvSpPr>
        <p:spPr>
          <a:xfrm rot="16200000">
            <a:off x="3096000" y="5670000"/>
            <a:ext cx="256320" cy="110628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249" name="文本框 22"/>
          <p:cNvSpPr/>
          <p:nvPr/>
        </p:nvSpPr>
        <p:spPr>
          <a:xfrm>
            <a:off x="1640160" y="6360840"/>
            <a:ext cx="932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50" name="文本框 23"/>
          <p:cNvSpPr/>
          <p:nvPr/>
        </p:nvSpPr>
        <p:spPr>
          <a:xfrm>
            <a:off x="2752560" y="6368040"/>
            <a:ext cx="976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51" name="云形 3"/>
          <p:cNvSpPr/>
          <p:nvPr/>
        </p:nvSpPr>
        <p:spPr>
          <a:xfrm>
            <a:off x="4103640" y="1675800"/>
            <a:ext cx="1872360" cy="2843280"/>
          </a:xfrm>
          <a:prstGeom prst="cloud">
            <a:avLst/>
          </a:prstGeom>
          <a:solidFill>
            <a:srgbClr val="ffffff"/>
          </a:solidFill>
          <a:ln>
            <a:solidFill>
              <a:srgbClr val="000000"/>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System response delay</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Network delay</a:t>
            </a:r>
            <a:endParaRPr b="0" lang="en-US" sz="1800" strike="noStrike" u="none">
              <a:solidFill>
                <a:srgbClr val="000000"/>
              </a:solidFill>
              <a:uFillTx/>
              <a:latin typeface="Arial"/>
            </a:endParaRPr>
          </a:p>
        </p:txBody>
      </p:sp>
      <p:sp>
        <p:nvSpPr>
          <p:cNvPr id="252" name="云形 4"/>
          <p:cNvSpPr/>
          <p:nvPr/>
        </p:nvSpPr>
        <p:spPr>
          <a:xfrm>
            <a:off x="5778720" y="3446280"/>
            <a:ext cx="1133640" cy="573840"/>
          </a:xfrm>
          <a:prstGeom prst="cloud">
            <a:avLst/>
          </a:prstGeom>
          <a:solidFill>
            <a:srgbClr val="ffffff"/>
          </a:solidFill>
          <a:ln>
            <a:solidFill>
              <a:srgbClr val="000000"/>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delay</a:t>
            </a:r>
            <a:endParaRPr b="0" lang="en-US" sz="1800" strike="noStrike" u="none">
              <a:solidFill>
                <a:srgbClr val="000000"/>
              </a:solidFill>
              <a:uFillTx/>
              <a:latin typeface="Arial"/>
            </a:endParaRPr>
          </a:p>
        </p:txBody>
      </p:sp>
      <p:sp>
        <p:nvSpPr>
          <p:cNvPr id="253" name="矩形 34"/>
          <p:cNvSpPr/>
          <p:nvPr/>
        </p:nvSpPr>
        <p:spPr>
          <a:xfrm>
            <a:off x="6928920" y="5037480"/>
            <a:ext cx="585000" cy="923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54" name="矩形 35"/>
          <p:cNvSpPr/>
          <p:nvPr/>
        </p:nvSpPr>
        <p:spPr>
          <a:xfrm>
            <a:off x="8008560" y="5039640"/>
            <a:ext cx="661320" cy="914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55" name="左大括号 7"/>
          <p:cNvSpPr/>
          <p:nvPr/>
        </p:nvSpPr>
        <p:spPr>
          <a:xfrm rot="16200000">
            <a:off x="6855120" y="5681160"/>
            <a:ext cx="244440" cy="107244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256" name="左大括号 8"/>
          <p:cNvSpPr/>
          <p:nvPr/>
        </p:nvSpPr>
        <p:spPr>
          <a:xfrm rot="16200000">
            <a:off x="7998120" y="5677560"/>
            <a:ext cx="237240" cy="110628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257" name="文本框 33"/>
          <p:cNvSpPr/>
          <p:nvPr/>
        </p:nvSpPr>
        <p:spPr>
          <a:xfrm>
            <a:off x="6552360" y="6325560"/>
            <a:ext cx="932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58" name="文本框 34"/>
          <p:cNvSpPr/>
          <p:nvPr/>
        </p:nvSpPr>
        <p:spPr>
          <a:xfrm>
            <a:off x="7664760" y="6332760"/>
            <a:ext cx="976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259" name="矩形 36"/>
          <p:cNvSpPr/>
          <p:nvPr/>
        </p:nvSpPr>
        <p:spPr>
          <a:xfrm>
            <a:off x="7514280" y="2764440"/>
            <a:ext cx="10893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60" name="矩形 37"/>
          <p:cNvSpPr/>
          <p:nvPr/>
        </p:nvSpPr>
        <p:spPr>
          <a:xfrm>
            <a:off x="8008560" y="3544560"/>
            <a:ext cx="11001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61" name="矩形 38"/>
          <p:cNvSpPr/>
          <p:nvPr/>
        </p:nvSpPr>
        <p:spPr>
          <a:xfrm>
            <a:off x="7533000" y="4272480"/>
            <a:ext cx="110484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62" name="矩形 39"/>
          <p:cNvSpPr/>
          <p:nvPr/>
        </p:nvSpPr>
        <p:spPr>
          <a:xfrm>
            <a:off x="6440400" y="2860560"/>
            <a:ext cx="1054440" cy="2055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63" name="矩形 40"/>
          <p:cNvSpPr/>
          <p:nvPr/>
        </p:nvSpPr>
        <p:spPr>
          <a:xfrm>
            <a:off x="6447240" y="4357440"/>
            <a:ext cx="1066680" cy="24444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264" name="矩形 41"/>
          <p:cNvSpPr/>
          <p:nvPr/>
        </p:nvSpPr>
        <p:spPr>
          <a:xfrm>
            <a:off x="6928920" y="3421800"/>
            <a:ext cx="1047600" cy="6217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265" name="矩形 42"/>
          <p:cNvSpPr/>
          <p:nvPr/>
        </p:nvSpPr>
        <p:spPr>
          <a:xfrm>
            <a:off x="6441120" y="5535000"/>
            <a:ext cx="484200" cy="4201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266" name="矩形 43"/>
          <p:cNvSpPr/>
          <p:nvPr/>
        </p:nvSpPr>
        <p:spPr>
          <a:xfrm>
            <a:off x="7533000" y="4842000"/>
            <a:ext cx="443160" cy="1116720"/>
          </a:xfrm>
          <a:prstGeom prst="rect">
            <a:avLst/>
          </a:prstGeom>
          <a:solidFill>
            <a:srgbClr val="a33e03"/>
          </a:solidFill>
          <a:ln>
            <a:noFill/>
          </a:ln>
        </p:spPr>
        <p:style>
          <a:lnRef idx="2">
            <a:schemeClr val="accent3">
              <a:shade val="15000"/>
            </a:schemeClr>
          </a:lnRef>
          <a:fillRef idx="1">
            <a:schemeClr val="accent3"/>
          </a:fillRef>
          <a:effectRef idx="0">
            <a:schemeClr val="accent3"/>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8kW</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矩形 70"/>
          <p:cNvSpPr/>
          <p:nvPr/>
        </p:nvSpPr>
        <p:spPr>
          <a:xfrm>
            <a:off x="4498920" y="5202000"/>
            <a:ext cx="4425480" cy="455760"/>
          </a:xfrm>
          <a:prstGeom prst="rect">
            <a:avLst/>
          </a:prstGeom>
          <a:solidFill>
            <a:srgbClr val="c99c00"/>
          </a:solidFill>
          <a:ln>
            <a:no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New schedule after truncation</a:t>
            </a:r>
            <a:endParaRPr b="0" lang="en-US" sz="1800" strike="noStrike" u="none">
              <a:solidFill>
                <a:srgbClr val="ffffff"/>
              </a:solidFill>
              <a:uFillTx/>
              <a:latin typeface="Arial"/>
            </a:endParaRPr>
          </a:p>
        </p:txBody>
      </p:sp>
      <p:sp>
        <p:nvSpPr>
          <p:cNvPr id="268" name="矩形 10"/>
          <p:cNvSpPr/>
          <p:nvPr/>
        </p:nvSpPr>
        <p:spPr>
          <a:xfrm>
            <a:off x="1704600" y="3145320"/>
            <a:ext cx="3574800" cy="455760"/>
          </a:xfrm>
          <a:prstGeom prst="rect">
            <a:avLst/>
          </a:prstGeom>
          <a:solidFill>
            <a:srgbClr val="18a303"/>
          </a:solidFill>
          <a:ln>
            <a:noFill/>
          </a:ln>
        </p:spPr>
        <p:style>
          <a:lnRef idx="3">
            <a:schemeClr val="lt1"/>
          </a:lnRef>
          <a:fillRef idx="1">
            <a:schemeClr val="accent1"/>
          </a:fillRef>
          <a:effectRef idx="1">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Old schedule</a:t>
            </a:r>
            <a:endParaRPr b="0" lang="en-US" sz="1800" strike="noStrike" u="none">
              <a:solidFill>
                <a:srgbClr val="ffffff"/>
              </a:solidFill>
              <a:uFillTx/>
              <a:latin typeface="Arial"/>
            </a:endParaRPr>
          </a:p>
        </p:txBody>
      </p:sp>
      <p:sp>
        <p:nvSpPr>
          <p:cNvPr id="269" name="矩形 11"/>
          <p:cNvSpPr/>
          <p:nvPr/>
        </p:nvSpPr>
        <p:spPr>
          <a:xfrm>
            <a:off x="5349240" y="3155400"/>
            <a:ext cx="3574800" cy="455760"/>
          </a:xfrm>
          <a:prstGeom prst="rect">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New schedule</a:t>
            </a:r>
            <a:endParaRPr b="0" lang="en-US" sz="1800" strike="noStrike" u="none">
              <a:solidFill>
                <a:srgbClr val="ffffff"/>
              </a:solidFill>
              <a:uFillTx/>
              <a:latin typeface="Arial"/>
            </a:endParaRPr>
          </a:p>
        </p:txBody>
      </p:sp>
      <p:sp>
        <p:nvSpPr>
          <p:cNvPr id="270" name="PlaceHolder 11"/>
          <p:cNvSpPr/>
          <p:nvPr/>
        </p:nvSpPr>
        <p:spPr>
          <a:xfrm>
            <a:off x="242280" y="442080"/>
            <a:ext cx="7469280" cy="94320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Trim of plan</a:t>
            </a:r>
            <a:endParaRPr b="0" lang="en-US" sz="3600" strike="noStrike" u="none">
              <a:solidFill>
                <a:srgbClr val="000000"/>
              </a:solidFill>
              <a:uFillTx/>
              <a:latin typeface="Arial"/>
            </a:endParaRPr>
          </a:p>
        </p:txBody>
      </p:sp>
      <p:cxnSp>
        <p:nvCxnSpPr>
          <p:cNvPr id="271" name="直接箭头连接符 1"/>
          <p:cNvCxnSpPr/>
          <p:nvPr/>
        </p:nvCxnSpPr>
        <p:spPr>
          <a:xfrm>
            <a:off x="1106280" y="3611520"/>
            <a:ext cx="7909920" cy="360"/>
          </a:xfrm>
          <a:prstGeom prst="straightConnector1">
            <a:avLst/>
          </a:prstGeom>
          <a:ln w="38100">
            <a:solidFill>
              <a:srgbClr val="000000"/>
            </a:solidFill>
            <a:tailEnd len="med" type="triangle" w="med"/>
          </a:ln>
        </p:spPr>
      </p:cxnSp>
      <p:sp>
        <p:nvSpPr>
          <p:cNvPr id="272" name="文本框 35"/>
          <p:cNvSpPr/>
          <p:nvPr/>
        </p:nvSpPr>
        <p:spPr>
          <a:xfrm>
            <a:off x="8800560" y="3611880"/>
            <a:ext cx="6807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Time</a:t>
            </a:r>
            <a:endParaRPr b="0" lang="en-US" sz="1800" strike="noStrike" u="none">
              <a:solidFill>
                <a:srgbClr val="000000"/>
              </a:solidFill>
              <a:uFillTx/>
              <a:latin typeface="Arial"/>
            </a:endParaRPr>
          </a:p>
        </p:txBody>
      </p:sp>
      <p:cxnSp>
        <p:nvCxnSpPr>
          <p:cNvPr id="273" name="直接箭头连接符 8"/>
          <p:cNvCxnSpPr/>
          <p:nvPr/>
        </p:nvCxnSpPr>
        <p:spPr>
          <a:xfrm>
            <a:off x="4498560" y="2781360"/>
            <a:ext cx="360" cy="748440"/>
          </a:xfrm>
          <a:prstGeom prst="straightConnector1">
            <a:avLst/>
          </a:prstGeom>
          <a:ln w="19050">
            <a:solidFill>
              <a:srgbClr val="000000"/>
            </a:solidFill>
            <a:tailEnd len="med" type="triangle" w="med"/>
          </a:ln>
        </p:spPr>
      </p:cxnSp>
      <p:sp>
        <p:nvSpPr>
          <p:cNvPr id="274" name="文本框 36"/>
          <p:cNvSpPr/>
          <p:nvPr/>
        </p:nvSpPr>
        <p:spPr>
          <a:xfrm>
            <a:off x="4158000" y="2227680"/>
            <a:ext cx="6382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Now</a:t>
            </a:r>
            <a:endParaRPr b="0" lang="en-US" sz="1800" strike="noStrike" u="none">
              <a:solidFill>
                <a:srgbClr val="000000"/>
              </a:solidFill>
              <a:uFillTx/>
              <a:latin typeface="Arial"/>
            </a:endParaRPr>
          </a:p>
        </p:txBody>
      </p:sp>
      <p:cxnSp>
        <p:nvCxnSpPr>
          <p:cNvPr id="275" name="直接箭头连接符 9"/>
          <p:cNvCxnSpPr/>
          <p:nvPr/>
        </p:nvCxnSpPr>
        <p:spPr>
          <a:xfrm>
            <a:off x="5339880" y="2651040"/>
            <a:ext cx="360" cy="960840"/>
          </a:xfrm>
          <a:prstGeom prst="straightConnector1">
            <a:avLst/>
          </a:prstGeom>
          <a:ln>
            <a:solidFill>
              <a:srgbClr val="000000"/>
            </a:solidFill>
            <a:tailEnd len="med" type="triangle" w="med"/>
          </a:ln>
        </p:spPr>
      </p:cxnSp>
      <p:sp>
        <p:nvSpPr>
          <p:cNvPr id="276" name="箭头: 手杖形 3"/>
          <p:cNvSpPr/>
          <p:nvPr/>
        </p:nvSpPr>
        <p:spPr>
          <a:xfrm>
            <a:off x="3465720" y="1828800"/>
            <a:ext cx="1105920" cy="465840"/>
          </a:xfrm>
          <a:prstGeom prst="uturnArrow">
            <a:avLst>
              <a:gd name="adj1" fmla="val 25000"/>
              <a:gd name="adj2" fmla="val 25000"/>
              <a:gd name="adj3" fmla="val 25000"/>
              <a:gd name="adj4" fmla="val 43750"/>
              <a:gd name="adj5" fmla="val 75000"/>
            </a:avLst>
          </a:prstGeom>
          <a:solidFill>
            <a:srgbClr val="c99c00"/>
          </a:solidFill>
          <a:ln>
            <a:no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277" name="文本框 37"/>
          <p:cNvSpPr/>
          <p:nvPr/>
        </p:nvSpPr>
        <p:spPr>
          <a:xfrm>
            <a:off x="838080" y="1665000"/>
            <a:ext cx="259524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Arrive of New schedule/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Schedule update</a:t>
            </a:r>
            <a:endParaRPr b="0" lang="en-US" sz="1800" strike="noStrike" u="none">
              <a:solidFill>
                <a:srgbClr val="000000"/>
              </a:solidFill>
              <a:uFillTx/>
              <a:latin typeface="Arial"/>
            </a:endParaRPr>
          </a:p>
        </p:txBody>
      </p:sp>
      <p:sp>
        <p:nvSpPr>
          <p:cNvPr id="278" name="文本框 38"/>
          <p:cNvSpPr/>
          <p:nvPr/>
        </p:nvSpPr>
        <p:spPr>
          <a:xfrm>
            <a:off x="5298120" y="2550240"/>
            <a:ext cx="37386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New schedule start time is in future</a:t>
            </a:r>
            <a:endParaRPr b="0" lang="en-US" sz="1800" strike="noStrike" u="none">
              <a:solidFill>
                <a:srgbClr val="000000"/>
              </a:solidFill>
              <a:uFillTx/>
              <a:latin typeface="Arial"/>
            </a:endParaRPr>
          </a:p>
        </p:txBody>
      </p:sp>
      <p:sp>
        <p:nvSpPr>
          <p:cNvPr id="279" name="矩形 12"/>
          <p:cNvSpPr/>
          <p:nvPr/>
        </p:nvSpPr>
        <p:spPr>
          <a:xfrm>
            <a:off x="1658880" y="5202000"/>
            <a:ext cx="2818080" cy="455760"/>
          </a:xfrm>
          <a:prstGeom prst="rect">
            <a:avLst/>
          </a:prstGeom>
          <a:solidFill>
            <a:srgbClr val="18a303"/>
          </a:solidFill>
          <a:ln>
            <a:noFill/>
          </a:ln>
        </p:spPr>
        <p:style>
          <a:lnRef idx="3">
            <a:schemeClr val="lt1"/>
          </a:lnRef>
          <a:fillRef idx="1">
            <a:schemeClr val="accent1"/>
          </a:fillRef>
          <a:effectRef idx="1">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Old schedule</a:t>
            </a:r>
            <a:endParaRPr b="0" lang="en-US" sz="1800" strike="noStrike" u="none">
              <a:solidFill>
                <a:srgbClr val="ffffff"/>
              </a:solidFill>
              <a:uFillTx/>
              <a:latin typeface="Arial"/>
            </a:endParaRPr>
          </a:p>
        </p:txBody>
      </p:sp>
      <p:sp>
        <p:nvSpPr>
          <p:cNvPr id="280" name="矩形 13"/>
          <p:cNvSpPr/>
          <p:nvPr/>
        </p:nvSpPr>
        <p:spPr>
          <a:xfrm>
            <a:off x="3684960" y="5690880"/>
            <a:ext cx="5239080" cy="455760"/>
          </a:xfrm>
          <a:prstGeom prst="rect">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New schedule</a:t>
            </a:r>
            <a:endParaRPr b="0" lang="en-US" sz="1800" strike="noStrike" u="none">
              <a:solidFill>
                <a:srgbClr val="ffffff"/>
              </a:solidFill>
              <a:uFillTx/>
              <a:latin typeface="Arial"/>
            </a:endParaRPr>
          </a:p>
        </p:txBody>
      </p:sp>
      <p:cxnSp>
        <p:nvCxnSpPr>
          <p:cNvPr id="281" name="直接箭头连接符 10"/>
          <p:cNvCxnSpPr/>
          <p:nvPr/>
        </p:nvCxnSpPr>
        <p:spPr>
          <a:xfrm>
            <a:off x="1060560" y="5668200"/>
            <a:ext cx="7909920" cy="360"/>
          </a:xfrm>
          <a:prstGeom prst="straightConnector1">
            <a:avLst/>
          </a:prstGeom>
          <a:ln w="38100">
            <a:solidFill>
              <a:srgbClr val="000000"/>
            </a:solidFill>
            <a:tailEnd len="med" type="triangle" w="med"/>
          </a:ln>
        </p:spPr>
      </p:cxnSp>
      <p:sp>
        <p:nvSpPr>
          <p:cNvPr id="282" name="文本框 39"/>
          <p:cNvSpPr/>
          <p:nvPr/>
        </p:nvSpPr>
        <p:spPr>
          <a:xfrm>
            <a:off x="8834040" y="5653440"/>
            <a:ext cx="6807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Time</a:t>
            </a:r>
            <a:endParaRPr b="0" lang="en-US" sz="1800" strike="noStrike" u="none">
              <a:solidFill>
                <a:srgbClr val="000000"/>
              </a:solidFill>
              <a:uFillTx/>
              <a:latin typeface="Arial"/>
            </a:endParaRPr>
          </a:p>
        </p:txBody>
      </p:sp>
      <p:cxnSp>
        <p:nvCxnSpPr>
          <p:cNvPr id="283" name="直接箭头连接符 11"/>
          <p:cNvCxnSpPr/>
          <p:nvPr/>
        </p:nvCxnSpPr>
        <p:spPr>
          <a:xfrm>
            <a:off x="4477320" y="4799520"/>
            <a:ext cx="360" cy="804960"/>
          </a:xfrm>
          <a:prstGeom prst="straightConnector1">
            <a:avLst/>
          </a:prstGeom>
          <a:ln w="19050">
            <a:solidFill>
              <a:srgbClr val="000000"/>
            </a:solidFill>
            <a:tailEnd len="med" type="triangle" w="med"/>
          </a:ln>
        </p:spPr>
      </p:cxnSp>
      <p:sp>
        <p:nvSpPr>
          <p:cNvPr id="284" name="文本框 40"/>
          <p:cNvSpPr/>
          <p:nvPr/>
        </p:nvSpPr>
        <p:spPr>
          <a:xfrm>
            <a:off x="4158000" y="4391640"/>
            <a:ext cx="6382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Now</a:t>
            </a:r>
            <a:endParaRPr b="0" lang="en-US" sz="1800" strike="noStrike" u="none">
              <a:solidFill>
                <a:srgbClr val="000000"/>
              </a:solidFill>
              <a:uFillTx/>
              <a:latin typeface="Arial"/>
            </a:endParaRPr>
          </a:p>
        </p:txBody>
      </p:sp>
      <p:sp>
        <p:nvSpPr>
          <p:cNvPr id="285" name="箭头: 手杖形 4"/>
          <p:cNvSpPr/>
          <p:nvPr/>
        </p:nvSpPr>
        <p:spPr>
          <a:xfrm>
            <a:off x="3420000" y="3885480"/>
            <a:ext cx="1105920" cy="465840"/>
          </a:xfrm>
          <a:prstGeom prst="uturnArrow">
            <a:avLst>
              <a:gd name="adj1" fmla="val 25000"/>
              <a:gd name="adj2" fmla="val 25000"/>
              <a:gd name="adj3" fmla="val 25000"/>
              <a:gd name="adj4" fmla="val 43750"/>
              <a:gd name="adj5" fmla="val 75000"/>
            </a:avLst>
          </a:prstGeom>
          <a:solidFill>
            <a:srgbClr val="c99c00"/>
          </a:solidFill>
          <a:ln>
            <a:noFill/>
          </a:ln>
        </p:spPr>
        <p:style>
          <a:lnRef idx="2">
            <a:schemeClr val="accent5">
              <a:shade val="15000"/>
            </a:schemeClr>
          </a:lnRef>
          <a:fillRef idx="1">
            <a:schemeClr val="accent5"/>
          </a:fillRef>
          <a:effectRef idx="0">
            <a:schemeClr val="accent5"/>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286" name="文本框 41"/>
          <p:cNvSpPr/>
          <p:nvPr/>
        </p:nvSpPr>
        <p:spPr>
          <a:xfrm>
            <a:off x="3705120" y="6324120"/>
            <a:ext cx="4234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New schedule start time already passed</a:t>
            </a:r>
            <a:endParaRPr b="0" lang="en-US" sz="1800" strike="noStrike" u="none">
              <a:solidFill>
                <a:srgbClr val="000000"/>
              </a:solidFill>
              <a:uFillTx/>
              <a:latin typeface="Arial"/>
            </a:endParaRPr>
          </a:p>
        </p:txBody>
      </p:sp>
      <p:sp>
        <p:nvSpPr>
          <p:cNvPr id="287" name="文本框 42"/>
          <p:cNvSpPr/>
          <p:nvPr/>
        </p:nvSpPr>
        <p:spPr>
          <a:xfrm>
            <a:off x="838080" y="3796560"/>
            <a:ext cx="259524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Arrive of New schedule/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Schedule update</a:t>
            </a:r>
            <a:endParaRPr b="0" lang="en-US" sz="1800" strike="noStrike" u="none">
              <a:solidFill>
                <a:srgbClr val="000000"/>
              </a:solidFill>
              <a:uFillTx/>
              <a:latin typeface="Arial"/>
            </a:endParaRPr>
          </a:p>
        </p:txBody>
      </p:sp>
      <p:sp>
        <p:nvSpPr>
          <p:cNvPr id="288" name="矩形 14"/>
          <p:cNvSpPr/>
          <p:nvPr/>
        </p:nvSpPr>
        <p:spPr>
          <a:xfrm>
            <a:off x="3684960" y="5700600"/>
            <a:ext cx="792000" cy="446400"/>
          </a:xfrm>
          <a:prstGeom prst="rect">
            <a:avLst/>
          </a:prstGeom>
          <a:noFill/>
          <a:ln w="38100">
            <a:solidFill>
              <a:srgbClr val="ffffff"/>
            </a:solid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Cut off</a:t>
            </a:r>
            <a:endParaRPr b="0" lang="en-US" sz="1800" strike="noStrike" u="none">
              <a:solidFill>
                <a:srgbClr val="000000"/>
              </a:solidFill>
              <a:uFillTx/>
              <a:latin typeface="Arial"/>
            </a:endParaRPr>
          </a:p>
        </p:txBody>
      </p:sp>
      <p:cxnSp>
        <p:nvCxnSpPr>
          <p:cNvPr id="289" name="直接箭头连接符 12"/>
          <p:cNvCxnSpPr/>
          <p:nvPr/>
        </p:nvCxnSpPr>
        <p:spPr>
          <a:xfrm flipV="1">
            <a:off x="3684960" y="5668200"/>
            <a:ext cx="360" cy="1052280"/>
          </a:xfrm>
          <a:prstGeom prst="straightConnector1">
            <a:avLst/>
          </a:prstGeom>
          <a:ln>
            <a:solidFill>
              <a:srgbClr val="000000"/>
            </a:solidFill>
            <a:tailEnd len="med" type="triangle" w="med"/>
          </a:ln>
        </p:spPr>
      </p:cxnSp>
      <p:sp>
        <p:nvSpPr>
          <p:cNvPr id="290" name="箭头: 左弧形 2"/>
          <p:cNvSpPr/>
          <p:nvPr/>
        </p:nvSpPr>
        <p:spPr>
          <a:xfrm flipV="1">
            <a:off x="4681800" y="5430240"/>
            <a:ext cx="328680" cy="446400"/>
          </a:xfrm>
          <a:prstGeom prst="curvedRightArrow">
            <a:avLst>
              <a:gd name="adj1" fmla="val 18734"/>
              <a:gd name="adj2" fmla="val 22923"/>
              <a:gd name="adj3" fmla="val 42680"/>
            </a:avLst>
          </a:prstGeom>
          <a:solidFill>
            <a:srgbClr val="ffffff"/>
          </a:solidFill>
          <a:ln>
            <a:noFill/>
          </a:ln>
        </p:spPr>
        <p:style>
          <a:lnRef idx="2">
            <a:schemeClr val="accent6"/>
          </a:lnRef>
          <a:fillRef idx="1">
            <a:schemeClr val="lt1"/>
          </a:fillRef>
          <a:effectRef idx="0">
            <a:schemeClr val="accent6"/>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pic>
        <p:nvPicPr>
          <p:cNvPr id="291" name="图形 3" descr="信封 纯色填充"/>
          <p:cNvPicPr/>
          <p:nvPr/>
        </p:nvPicPr>
        <p:blipFill>
          <a:blip r:embed="rId1">
            <a:extLst>
              <a:ext uri="{96DAC541-7B7A-43D3-8B79-37D633B846F1}">
                <asvg:svgBlip xmlns:asvg="http://schemas.microsoft.com/office/drawing/2016/SVG/main" r:embed="rId2"/>
              </a:ext>
            </a:extLst>
          </a:blip>
          <a:stretch/>
        </p:blipFill>
        <p:spPr>
          <a:xfrm>
            <a:off x="355320" y="1883880"/>
            <a:ext cx="450720" cy="450720"/>
          </a:xfrm>
          <a:prstGeom prst="rect">
            <a:avLst/>
          </a:prstGeom>
          <a:ln w="0">
            <a:noFill/>
          </a:ln>
        </p:spPr>
      </p:pic>
      <p:sp>
        <p:nvSpPr>
          <p:cNvPr id="292" name="箭头: 下 3"/>
          <p:cNvSpPr/>
          <p:nvPr/>
        </p:nvSpPr>
        <p:spPr>
          <a:xfrm>
            <a:off x="487080" y="1751400"/>
            <a:ext cx="231120" cy="159120"/>
          </a:xfrm>
          <a:prstGeom prst="downArrow">
            <a:avLst>
              <a:gd name="adj1" fmla="val 50000"/>
              <a:gd name="adj2" fmla="val 50000"/>
            </a:avLst>
          </a:prstGeom>
          <a:solidFill>
            <a:srgbClr val="000000"/>
          </a:solidFill>
          <a:ln>
            <a:noFill/>
          </a:ln>
        </p:spPr>
        <p:style>
          <a:lnRef idx="2">
            <a:schemeClr val="dk1">
              <a:shade val="15000"/>
            </a:schemeClr>
          </a:lnRef>
          <a:fillRef idx="1">
            <a:schemeClr val="dk1"/>
          </a:fillRef>
          <a:effectRef idx="0">
            <a:schemeClr val="dk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pic>
        <p:nvPicPr>
          <p:cNvPr id="293" name="图形 4" descr="信封 纯色填充"/>
          <p:cNvPicPr/>
          <p:nvPr/>
        </p:nvPicPr>
        <p:blipFill>
          <a:blip r:embed="rId3">
            <a:extLst>
              <a:ext uri="{96DAC541-7B7A-43D3-8B79-37D633B846F1}">
                <asvg:svgBlip xmlns:asvg="http://schemas.microsoft.com/office/drawing/2016/SVG/main" r:embed="rId4"/>
              </a:ext>
            </a:extLst>
          </a:blip>
          <a:stretch/>
        </p:blipFill>
        <p:spPr>
          <a:xfrm>
            <a:off x="360720" y="4003920"/>
            <a:ext cx="450720" cy="450720"/>
          </a:xfrm>
          <a:prstGeom prst="rect">
            <a:avLst/>
          </a:prstGeom>
          <a:ln w="0">
            <a:noFill/>
          </a:ln>
        </p:spPr>
      </p:pic>
      <p:sp>
        <p:nvSpPr>
          <p:cNvPr id="294" name="箭头: 下 4"/>
          <p:cNvSpPr/>
          <p:nvPr/>
        </p:nvSpPr>
        <p:spPr>
          <a:xfrm>
            <a:off x="492480" y="3871440"/>
            <a:ext cx="231120" cy="159120"/>
          </a:xfrm>
          <a:prstGeom prst="downArrow">
            <a:avLst>
              <a:gd name="adj1" fmla="val 50000"/>
              <a:gd name="adj2" fmla="val 50000"/>
            </a:avLst>
          </a:prstGeom>
          <a:solidFill>
            <a:srgbClr val="000000"/>
          </a:solidFill>
          <a:ln>
            <a:noFill/>
          </a:ln>
        </p:spPr>
        <p:style>
          <a:lnRef idx="2">
            <a:schemeClr val="dk1">
              <a:shade val="15000"/>
            </a:schemeClr>
          </a:lnRef>
          <a:fillRef idx="1">
            <a:schemeClr val="dk1"/>
          </a:fillRef>
          <a:effectRef idx="0">
            <a:schemeClr val="dk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2"/>
          <p:cNvSpPr/>
          <p:nvPr/>
        </p:nvSpPr>
        <p:spPr>
          <a:xfrm>
            <a:off x="242280" y="442080"/>
            <a:ext cx="7469280" cy="94320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Trim of plan</a:t>
            </a:r>
            <a:endParaRPr b="0" lang="en-US" sz="3600" strike="noStrike" u="none">
              <a:solidFill>
                <a:srgbClr val="000000"/>
              </a:solidFill>
              <a:uFillTx/>
              <a:latin typeface="Arial"/>
            </a:endParaRPr>
          </a:p>
        </p:txBody>
      </p:sp>
      <p:sp>
        <p:nvSpPr>
          <p:cNvPr id="296" name="矩形 15"/>
          <p:cNvSpPr/>
          <p:nvPr/>
        </p:nvSpPr>
        <p:spPr>
          <a:xfrm>
            <a:off x="6928920" y="5037480"/>
            <a:ext cx="585000" cy="923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97" name="矩形 16"/>
          <p:cNvSpPr/>
          <p:nvPr/>
        </p:nvSpPr>
        <p:spPr>
          <a:xfrm>
            <a:off x="7563600" y="5039640"/>
            <a:ext cx="1106280" cy="914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298" name="左大括号 1"/>
          <p:cNvSpPr/>
          <p:nvPr/>
        </p:nvSpPr>
        <p:spPr>
          <a:xfrm rot="16200000">
            <a:off x="6855120" y="5681160"/>
            <a:ext cx="244440" cy="107244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299" name="左大括号 2"/>
          <p:cNvSpPr/>
          <p:nvPr/>
        </p:nvSpPr>
        <p:spPr>
          <a:xfrm rot="16200000">
            <a:off x="7998120" y="5677560"/>
            <a:ext cx="237240" cy="110628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300" name="矩形 17"/>
          <p:cNvSpPr/>
          <p:nvPr/>
        </p:nvSpPr>
        <p:spPr>
          <a:xfrm>
            <a:off x="7514280" y="2764440"/>
            <a:ext cx="10893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01" name="矩形 18"/>
          <p:cNvSpPr/>
          <p:nvPr/>
        </p:nvSpPr>
        <p:spPr>
          <a:xfrm>
            <a:off x="7508880" y="3531600"/>
            <a:ext cx="11001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02" name="矩形 19"/>
          <p:cNvSpPr/>
          <p:nvPr/>
        </p:nvSpPr>
        <p:spPr>
          <a:xfrm>
            <a:off x="7533000" y="4272480"/>
            <a:ext cx="110484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03" name="矩形 20"/>
          <p:cNvSpPr/>
          <p:nvPr/>
        </p:nvSpPr>
        <p:spPr>
          <a:xfrm>
            <a:off x="6440400" y="2860560"/>
            <a:ext cx="1054440" cy="2055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04" name="矩形 21"/>
          <p:cNvSpPr/>
          <p:nvPr/>
        </p:nvSpPr>
        <p:spPr>
          <a:xfrm>
            <a:off x="6447240" y="4357440"/>
            <a:ext cx="1066680" cy="24444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05" name="矩形 22"/>
          <p:cNvSpPr/>
          <p:nvPr/>
        </p:nvSpPr>
        <p:spPr>
          <a:xfrm>
            <a:off x="6928920" y="3421800"/>
            <a:ext cx="565920" cy="6217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306" name="矩形 23"/>
          <p:cNvSpPr/>
          <p:nvPr/>
        </p:nvSpPr>
        <p:spPr>
          <a:xfrm>
            <a:off x="6441120" y="5535000"/>
            <a:ext cx="484200" cy="4201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07" name="文本框 43"/>
          <p:cNvSpPr/>
          <p:nvPr/>
        </p:nvSpPr>
        <p:spPr>
          <a:xfrm>
            <a:off x="6552360" y="6325560"/>
            <a:ext cx="932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08" name="文本框 44"/>
          <p:cNvSpPr/>
          <p:nvPr/>
        </p:nvSpPr>
        <p:spPr>
          <a:xfrm>
            <a:off x="7664760" y="6332760"/>
            <a:ext cx="976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09" name="云形 1"/>
          <p:cNvSpPr/>
          <p:nvPr/>
        </p:nvSpPr>
        <p:spPr>
          <a:xfrm>
            <a:off x="1468080" y="3446280"/>
            <a:ext cx="1133640" cy="573840"/>
          </a:xfrm>
          <a:prstGeom prst="cloud">
            <a:avLst/>
          </a:prstGeom>
          <a:solidFill>
            <a:srgbClr val="ffffff"/>
          </a:solidFill>
          <a:ln>
            <a:solidFill>
              <a:srgbClr val="000000"/>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delay</a:t>
            </a:r>
            <a:endParaRPr b="0" lang="en-US" sz="1800" strike="noStrike" u="none">
              <a:solidFill>
                <a:srgbClr val="000000"/>
              </a:solidFill>
              <a:uFillTx/>
              <a:latin typeface="Arial"/>
            </a:endParaRPr>
          </a:p>
        </p:txBody>
      </p:sp>
      <p:sp>
        <p:nvSpPr>
          <p:cNvPr id="310" name="矩形 24"/>
          <p:cNvSpPr/>
          <p:nvPr/>
        </p:nvSpPr>
        <p:spPr>
          <a:xfrm>
            <a:off x="2618280" y="5037480"/>
            <a:ext cx="585000" cy="923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311" name="矩形 25"/>
          <p:cNvSpPr/>
          <p:nvPr/>
        </p:nvSpPr>
        <p:spPr>
          <a:xfrm>
            <a:off x="3697920" y="5039640"/>
            <a:ext cx="661320" cy="91404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6kW</a:t>
            </a:r>
            <a:endParaRPr b="0" lang="en-US" sz="1800" strike="noStrike" u="none">
              <a:solidFill>
                <a:srgbClr val="ffffff"/>
              </a:solidFill>
              <a:uFillTx/>
              <a:latin typeface="Arial"/>
            </a:endParaRPr>
          </a:p>
        </p:txBody>
      </p:sp>
      <p:sp>
        <p:nvSpPr>
          <p:cNvPr id="312" name="左大括号 3"/>
          <p:cNvSpPr/>
          <p:nvPr/>
        </p:nvSpPr>
        <p:spPr>
          <a:xfrm rot="16200000">
            <a:off x="2544480" y="5681160"/>
            <a:ext cx="244440" cy="107244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313" name="左大括号 4"/>
          <p:cNvSpPr/>
          <p:nvPr/>
        </p:nvSpPr>
        <p:spPr>
          <a:xfrm rot="16200000">
            <a:off x="3687120" y="5677560"/>
            <a:ext cx="237240" cy="1106280"/>
          </a:xfrm>
          <a:prstGeom prst="leftBrace">
            <a:avLst>
              <a:gd name="adj1" fmla="val 8333"/>
              <a:gd name="adj2" fmla="val 48684"/>
            </a:avLst>
          </a:prstGeom>
          <a:noFill/>
          <a:ln w="28575">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314" name="文本框 45"/>
          <p:cNvSpPr/>
          <p:nvPr/>
        </p:nvSpPr>
        <p:spPr>
          <a:xfrm>
            <a:off x="2241360" y="6325560"/>
            <a:ext cx="932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1</a:t>
            </a:r>
            <a:r>
              <a:rPr b="0" lang="en-US" sz="1800" strike="noStrike" u="none" baseline="30000">
                <a:solidFill>
                  <a:schemeClr val="dk1"/>
                </a:solidFill>
                <a:uFillTx/>
                <a:latin typeface="Arial"/>
                <a:ea typeface="DejaVu Sans"/>
              </a:rPr>
              <a:t>st</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15" name="文本框 46"/>
          <p:cNvSpPr/>
          <p:nvPr/>
        </p:nvSpPr>
        <p:spPr>
          <a:xfrm>
            <a:off x="3353760" y="6332760"/>
            <a:ext cx="976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2</a:t>
            </a:r>
            <a:r>
              <a:rPr b="0" lang="en-US" sz="1800" strike="noStrike" u="none" baseline="30000">
                <a:solidFill>
                  <a:schemeClr val="dk1"/>
                </a:solidFill>
                <a:uFillTx/>
                <a:latin typeface="Arial"/>
                <a:ea typeface="DejaVu Sans"/>
              </a:rPr>
              <a:t>nd</a:t>
            </a:r>
            <a:r>
              <a:rPr b="0" lang="en-US" sz="1800" strike="noStrike" u="none">
                <a:solidFill>
                  <a:schemeClr val="dk1"/>
                </a:solidFill>
                <a:uFillTx/>
                <a:latin typeface="Arial"/>
                <a:ea typeface="DejaVu Sans"/>
              </a:rPr>
              <a:t> hour</a:t>
            </a:r>
            <a:endParaRPr b="0" lang="en-US" sz="1800" strike="noStrike" u="none">
              <a:solidFill>
                <a:srgbClr val="000000"/>
              </a:solidFill>
              <a:uFillTx/>
              <a:latin typeface="Arial"/>
            </a:endParaRPr>
          </a:p>
        </p:txBody>
      </p:sp>
      <p:sp>
        <p:nvSpPr>
          <p:cNvPr id="316" name="矩形 26"/>
          <p:cNvSpPr/>
          <p:nvPr/>
        </p:nvSpPr>
        <p:spPr>
          <a:xfrm>
            <a:off x="3203280" y="2764440"/>
            <a:ext cx="10893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17" name="矩形 27"/>
          <p:cNvSpPr/>
          <p:nvPr/>
        </p:nvSpPr>
        <p:spPr>
          <a:xfrm>
            <a:off x="3697920" y="3544560"/>
            <a:ext cx="110016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18" name="矩形 53"/>
          <p:cNvSpPr/>
          <p:nvPr/>
        </p:nvSpPr>
        <p:spPr>
          <a:xfrm>
            <a:off x="3222360" y="4272480"/>
            <a:ext cx="1104840" cy="4111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19" name="矩形 54"/>
          <p:cNvSpPr/>
          <p:nvPr/>
        </p:nvSpPr>
        <p:spPr>
          <a:xfrm>
            <a:off x="2129760" y="2860560"/>
            <a:ext cx="1054440" cy="20556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20" name="矩形 55"/>
          <p:cNvSpPr/>
          <p:nvPr/>
        </p:nvSpPr>
        <p:spPr>
          <a:xfrm>
            <a:off x="2136600" y="4357440"/>
            <a:ext cx="1066680" cy="24444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1kW</a:t>
            </a:r>
            <a:endParaRPr b="0" lang="en-US" sz="1800" strike="noStrike" u="none">
              <a:solidFill>
                <a:srgbClr val="ffffff"/>
              </a:solidFill>
              <a:uFillTx/>
              <a:latin typeface="Arial"/>
            </a:endParaRPr>
          </a:p>
        </p:txBody>
      </p:sp>
      <p:sp>
        <p:nvSpPr>
          <p:cNvPr id="321" name="矩形 56"/>
          <p:cNvSpPr/>
          <p:nvPr/>
        </p:nvSpPr>
        <p:spPr>
          <a:xfrm>
            <a:off x="2618280" y="3421800"/>
            <a:ext cx="1047600" cy="621720"/>
          </a:xfrm>
          <a:prstGeom prst="rect">
            <a:avLst/>
          </a:prstGeom>
          <a:solidFill>
            <a:srgbClr val="0369a3"/>
          </a:solidFill>
          <a:ln>
            <a:noFill/>
          </a:ln>
        </p:spPr>
        <p:style>
          <a:lnRef idx="3">
            <a:schemeClr val="lt1"/>
          </a:lnRef>
          <a:fillRef idx="1">
            <a:schemeClr val="accent2"/>
          </a:fillRef>
          <a:effectRef idx="1">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4kW</a:t>
            </a:r>
            <a:endParaRPr b="0" lang="en-US" sz="1800" strike="noStrike" u="none">
              <a:solidFill>
                <a:srgbClr val="ffffff"/>
              </a:solidFill>
              <a:uFillTx/>
              <a:latin typeface="Arial"/>
            </a:endParaRPr>
          </a:p>
        </p:txBody>
      </p:sp>
      <p:sp>
        <p:nvSpPr>
          <p:cNvPr id="322" name="矩形 57"/>
          <p:cNvSpPr/>
          <p:nvPr/>
        </p:nvSpPr>
        <p:spPr>
          <a:xfrm>
            <a:off x="2130480" y="5535000"/>
            <a:ext cx="484200" cy="420120"/>
          </a:xfrm>
          <a:prstGeom prst="rect">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2kW</a:t>
            </a:r>
            <a:endParaRPr b="0" lang="en-US" sz="1800" strike="noStrike" u="none">
              <a:solidFill>
                <a:srgbClr val="ffffff"/>
              </a:solidFill>
              <a:uFillTx/>
              <a:latin typeface="Arial"/>
            </a:endParaRPr>
          </a:p>
        </p:txBody>
      </p:sp>
      <p:sp>
        <p:nvSpPr>
          <p:cNvPr id="323" name="矩形 58"/>
          <p:cNvSpPr/>
          <p:nvPr/>
        </p:nvSpPr>
        <p:spPr>
          <a:xfrm>
            <a:off x="3222360" y="4842000"/>
            <a:ext cx="443160" cy="1116720"/>
          </a:xfrm>
          <a:prstGeom prst="rect">
            <a:avLst/>
          </a:prstGeom>
          <a:solidFill>
            <a:srgbClr val="a33e03"/>
          </a:solidFill>
          <a:ln>
            <a:noFill/>
          </a:ln>
        </p:spPr>
        <p:style>
          <a:lnRef idx="2">
            <a:schemeClr val="accent3">
              <a:shade val="15000"/>
            </a:schemeClr>
          </a:lnRef>
          <a:fillRef idx="1">
            <a:schemeClr val="accent3"/>
          </a:fillRef>
          <a:effectRef idx="0">
            <a:schemeClr val="accent3"/>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8kW</a:t>
            </a:r>
            <a:endParaRPr b="0" lang="en-US" sz="1800" strike="noStrike" u="none">
              <a:solidFill>
                <a:srgbClr val="ffffff"/>
              </a:solidFill>
              <a:uFillTx/>
              <a:latin typeface="Arial"/>
            </a:endParaRPr>
          </a:p>
        </p:txBody>
      </p:sp>
      <p:sp>
        <p:nvSpPr>
          <p:cNvPr id="324" name="文本框 47"/>
          <p:cNvSpPr/>
          <p:nvPr/>
        </p:nvSpPr>
        <p:spPr>
          <a:xfrm>
            <a:off x="2035080" y="1861920"/>
            <a:ext cx="2105640" cy="36360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1" lang="en-US" sz="1800" strike="noStrike" u="none">
                <a:solidFill>
                  <a:schemeClr val="dk1"/>
                </a:solidFill>
                <a:uFillTx/>
                <a:latin typeface="Arial"/>
                <a:ea typeface="DejaVu Sans"/>
              </a:rPr>
              <a:t>Before truncation</a:t>
            </a:r>
            <a:endParaRPr b="0" lang="en-US" sz="1800" strike="noStrike" u="none">
              <a:solidFill>
                <a:srgbClr val="000000"/>
              </a:solidFill>
              <a:uFillTx/>
              <a:latin typeface="Arial"/>
            </a:endParaRPr>
          </a:p>
        </p:txBody>
      </p:sp>
      <p:sp>
        <p:nvSpPr>
          <p:cNvPr id="325" name="文本框 48"/>
          <p:cNvSpPr/>
          <p:nvPr/>
        </p:nvSpPr>
        <p:spPr>
          <a:xfrm>
            <a:off x="383040" y="3427920"/>
            <a:ext cx="100980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2</a:t>
            </a:r>
            <a:endParaRPr b="0" lang="en-US" sz="1800" strike="noStrike" u="none">
              <a:solidFill>
                <a:srgbClr val="000000"/>
              </a:solidFill>
              <a:uFillTx/>
              <a:latin typeface="Arial"/>
            </a:endParaRPr>
          </a:p>
        </p:txBody>
      </p:sp>
      <p:sp>
        <p:nvSpPr>
          <p:cNvPr id="326" name="文本框 49"/>
          <p:cNvSpPr/>
          <p:nvPr/>
        </p:nvSpPr>
        <p:spPr>
          <a:xfrm>
            <a:off x="383040" y="4284000"/>
            <a:ext cx="100980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unit 3</a:t>
            </a:r>
            <a:endParaRPr b="0" lang="en-US" sz="1800" strike="noStrike" u="none">
              <a:solidFill>
                <a:srgbClr val="000000"/>
              </a:solidFill>
              <a:uFillTx/>
              <a:latin typeface="Arial"/>
            </a:endParaRPr>
          </a:p>
        </p:txBody>
      </p:sp>
      <p:sp>
        <p:nvSpPr>
          <p:cNvPr id="327" name="文本框 50"/>
          <p:cNvSpPr/>
          <p:nvPr/>
        </p:nvSpPr>
        <p:spPr>
          <a:xfrm>
            <a:off x="331920" y="4909320"/>
            <a:ext cx="1112760" cy="118656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Limit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(6kW for example)</a:t>
            </a:r>
            <a:endParaRPr b="0" lang="en-US" sz="1800" strike="noStrike" u="none">
              <a:solidFill>
                <a:srgbClr val="000000"/>
              </a:solidFill>
              <a:uFillTx/>
              <a:latin typeface="Arial"/>
            </a:endParaRPr>
          </a:p>
        </p:txBody>
      </p:sp>
      <p:sp>
        <p:nvSpPr>
          <p:cNvPr id="328" name="文本框 51"/>
          <p:cNvSpPr/>
          <p:nvPr/>
        </p:nvSpPr>
        <p:spPr>
          <a:xfrm>
            <a:off x="383040" y="2712600"/>
            <a:ext cx="1009800" cy="63792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0" lang="en-US" sz="1800" strike="noStrike" u="none">
                <a:solidFill>
                  <a:schemeClr val="dk1"/>
                </a:solidFill>
                <a:uFillTx/>
                <a:latin typeface="Arial"/>
                <a:ea typeface="DejaVu Sans"/>
              </a:rPr>
              <a:t>Charge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unit 1</a:t>
            </a:r>
            <a:endParaRPr b="0" lang="en-US" sz="1800" strike="noStrike" u="none">
              <a:solidFill>
                <a:srgbClr val="000000"/>
              </a:solidFill>
              <a:uFillTx/>
              <a:latin typeface="Arial"/>
            </a:endParaRPr>
          </a:p>
        </p:txBody>
      </p:sp>
      <p:sp>
        <p:nvSpPr>
          <p:cNvPr id="329" name="文本框 52"/>
          <p:cNvSpPr/>
          <p:nvPr/>
        </p:nvSpPr>
        <p:spPr>
          <a:xfrm>
            <a:off x="6436080" y="1856880"/>
            <a:ext cx="2105640" cy="363600"/>
          </a:xfrm>
          <a:prstGeom prst="rect">
            <a:avLst/>
          </a:prstGeom>
          <a:noFill/>
          <a:ln w="0">
            <a:noFill/>
          </a:ln>
        </p:spPr>
        <p:style>
          <a:lnRef idx="0"/>
          <a:fillRef idx="0"/>
          <a:effectRef idx="0"/>
          <a:fontRef idx="minor"/>
        </p:style>
        <p:txBody>
          <a:bodyPr lIns="90000" rIns="90000" tIns="45000" bIns="45000" anchor="ctr">
            <a:spAutoFit/>
          </a:bodyPr>
          <a:p>
            <a:pPr defTabSz="914400">
              <a:lnSpc>
                <a:spcPct val="100000"/>
              </a:lnSpc>
            </a:pPr>
            <a:r>
              <a:rPr b="1" lang="en-US" sz="1800" strike="noStrike" u="none">
                <a:solidFill>
                  <a:schemeClr val="dk1"/>
                </a:solidFill>
                <a:uFillTx/>
                <a:latin typeface="Arial"/>
                <a:ea typeface="DejaVu Sans"/>
              </a:rPr>
              <a:t>After truncation</a:t>
            </a:r>
            <a:endParaRPr b="0" lang="en-US" sz="1800" strike="noStrike" u="none">
              <a:solidFill>
                <a:srgbClr val="000000"/>
              </a:solidFill>
              <a:uFillTx/>
              <a:latin typeface="Arial"/>
            </a:endParaRPr>
          </a:p>
        </p:txBody>
      </p:sp>
      <p:sp>
        <p:nvSpPr>
          <p:cNvPr id="330" name="箭头: 右 2"/>
          <p:cNvSpPr/>
          <p:nvPr/>
        </p:nvSpPr>
        <p:spPr>
          <a:xfrm>
            <a:off x="5317920" y="3344400"/>
            <a:ext cx="560880" cy="1116720"/>
          </a:xfrm>
          <a:prstGeom prst="rightArrow">
            <a:avLst>
              <a:gd name="adj1" fmla="val 50000"/>
              <a:gd name="adj2" fmla="val 50000"/>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0" lang="de-DE" sz="3200" strike="noStrike" u="none">
                <a:solidFill>
                  <a:srgbClr val="000000"/>
                </a:solidFill>
                <a:uFillTx/>
                <a:latin typeface="Arial"/>
                <a:ea typeface="DejaVu Sans"/>
              </a:rPr>
              <a:t>Background</a:t>
            </a:r>
            <a:endParaRPr b="0" lang="en-US" sz="3200" strike="noStrike" u="none">
              <a:solidFill>
                <a:srgbClr val="000000"/>
              </a:solidFill>
              <a:uFillTx/>
              <a:latin typeface="Arial"/>
            </a:endParaRPr>
          </a:p>
        </p:txBody>
      </p:sp>
      <p:pic>
        <p:nvPicPr>
          <p:cNvPr id="77" name="图片 26" descr=""/>
          <p:cNvPicPr/>
          <p:nvPr/>
        </p:nvPicPr>
        <p:blipFill>
          <a:blip r:embed="rId1"/>
          <a:stretch/>
        </p:blipFill>
        <p:spPr>
          <a:xfrm>
            <a:off x="4513680" y="2169000"/>
            <a:ext cx="5057640" cy="2970000"/>
          </a:xfrm>
          <a:prstGeom prst="rect">
            <a:avLst/>
          </a:prstGeom>
          <a:ln w="0">
            <a:noFill/>
          </a:ln>
        </p:spPr>
      </p:pic>
      <p:sp>
        <p:nvSpPr>
          <p:cNvPr id="78" name="文本框 3"/>
          <p:cNvSpPr/>
          <p:nvPr/>
        </p:nvSpPr>
        <p:spPr>
          <a:xfrm>
            <a:off x="5040360" y="4993920"/>
            <a:ext cx="482652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1: Charge station sales increasing over the years [2]</a:t>
            </a:r>
            <a:endParaRPr b="0" lang="en-US" sz="1200" strike="noStrike" u="none">
              <a:solidFill>
                <a:srgbClr val="000000"/>
              </a:solidFill>
              <a:uFillTx/>
              <a:latin typeface="Arial"/>
            </a:endParaRPr>
          </a:p>
        </p:txBody>
      </p:sp>
      <p:sp>
        <p:nvSpPr>
          <p:cNvPr id="79" name="文本框 4"/>
          <p:cNvSpPr/>
          <p:nvPr/>
        </p:nvSpPr>
        <p:spPr>
          <a:xfrm>
            <a:off x="509040" y="2408760"/>
            <a:ext cx="3412800" cy="2832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Increasing number of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EVs &amp; Charging Stations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 In Germany, “plug and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charge” mode of 10 million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EVs by 2035 increase 50%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in low-voltage grid and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transformer costs [1]</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considerations</a:t>
            </a:r>
            <a:endParaRPr b="0" lang="en-US" sz="3600" strike="noStrike" u="none">
              <a:solidFill>
                <a:srgbClr val="000000"/>
              </a:solidFill>
              <a:uFillTx/>
              <a:latin typeface="Arial"/>
            </a:endParaRPr>
          </a:p>
        </p:txBody>
      </p:sp>
      <p:grpSp>
        <p:nvGrpSpPr>
          <p:cNvPr id="332" name="组合 14"/>
          <p:cNvGrpSpPr/>
          <p:nvPr/>
        </p:nvGrpSpPr>
        <p:grpSpPr>
          <a:xfrm>
            <a:off x="3456720" y="2164680"/>
            <a:ext cx="3110760" cy="4377960"/>
            <a:chOff x="3456720" y="2164680"/>
            <a:chExt cx="3110760" cy="4377960"/>
          </a:xfrm>
        </p:grpSpPr>
        <p:grpSp>
          <p:nvGrpSpPr>
            <p:cNvPr id="333" name="组合 15"/>
            <p:cNvGrpSpPr/>
            <p:nvPr/>
          </p:nvGrpSpPr>
          <p:grpSpPr>
            <a:xfrm>
              <a:off x="5140440" y="2164680"/>
              <a:ext cx="1126440" cy="1000080"/>
              <a:chOff x="5140440" y="2164680"/>
              <a:chExt cx="1126440" cy="1000080"/>
            </a:xfrm>
          </p:grpSpPr>
          <p:sp>
            <p:nvSpPr>
              <p:cNvPr id="334" name="六边形 2"/>
              <p:cNvSpPr/>
              <p:nvPr/>
            </p:nvSpPr>
            <p:spPr>
              <a:xfrm>
                <a:off x="5140440" y="2164680"/>
                <a:ext cx="1126440" cy="1000080"/>
              </a:xfrm>
              <a:prstGeom prst="hexagon">
                <a:avLst>
                  <a:gd name="adj" fmla="val 25000"/>
                  <a:gd name="vf" fmla="val 115470"/>
                </a:avLst>
              </a:prstGeom>
              <a:noFill/>
              <a:ln w="57150">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pic>
            <p:nvPicPr>
              <p:cNvPr id="335" name="图形 7" descr=""/>
              <p:cNvPicPr/>
              <p:nvPr/>
            </p:nvPicPr>
            <p:blipFill>
              <a:blip r:embed="rId1">
                <a:extLst>
                  <a:ext uri="{96DAC541-7B7A-43D3-8B79-37D633B846F1}">
                    <asvg:svgBlip xmlns:asvg="http://schemas.microsoft.com/office/drawing/2016/SVG/main" r:embed="rId2"/>
                  </a:ext>
                </a:extLst>
              </a:blip>
              <a:stretch/>
            </p:blipFill>
            <p:spPr>
              <a:xfrm>
                <a:off x="5359680" y="2315160"/>
                <a:ext cx="687960" cy="687960"/>
              </a:xfrm>
              <a:prstGeom prst="rect">
                <a:avLst/>
              </a:prstGeom>
              <a:ln w="0">
                <a:noFill/>
              </a:ln>
            </p:spPr>
          </p:pic>
        </p:grpSp>
        <p:grpSp>
          <p:nvGrpSpPr>
            <p:cNvPr id="336" name="组合 16"/>
            <p:cNvGrpSpPr/>
            <p:nvPr/>
          </p:nvGrpSpPr>
          <p:grpSpPr>
            <a:xfrm>
              <a:off x="3456720" y="2687040"/>
              <a:ext cx="1126440" cy="1000080"/>
              <a:chOff x="3456720" y="2687040"/>
              <a:chExt cx="1126440" cy="1000080"/>
            </a:xfrm>
          </p:grpSpPr>
          <p:sp>
            <p:nvSpPr>
              <p:cNvPr id="337" name="六边形 8"/>
              <p:cNvSpPr/>
              <p:nvPr/>
            </p:nvSpPr>
            <p:spPr>
              <a:xfrm>
                <a:off x="3456720" y="2687040"/>
                <a:ext cx="1126440" cy="1000080"/>
              </a:xfrm>
              <a:prstGeom prst="hexagon">
                <a:avLst>
                  <a:gd name="adj" fmla="val 25000"/>
                  <a:gd name="vf" fmla="val 115470"/>
                </a:avLst>
              </a:prstGeom>
              <a:noFill/>
              <a:ln w="57150">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pic>
            <p:nvPicPr>
              <p:cNvPr id="338" name="图形 8" descr=""/>
              <p:cNvPicPr/>
              <p:nvPr/>
            </p:nvPicPr>
            <p:blipFill>
              <a:blip r:embed="rId3">
                <a:extLst>
                  <a:ext uri="{96DAC541-7B7A-43D3-8B79-37D633B846F1}">
                    <asvg:svgBlip xmlns:asvg="http://schemas.microsoft.com/office/drawing/2016/SVG/main" r:embed="rId4"/>
                  </a:ext>
                </a:extLst>
              </a:blip>
              <a:stretch/>
            </p:blipFill>
            <p:spPr>
              <a:xfrm>
                <a:off x="3695760" y="2863080"/>
                <a:ext cx="647640" cy="647640"/>
              </a:xfrm>
              <a:prstGeom prst="rect">
                <a:avLst/>
              </a:prstGeom>
              <a:ln w="0">
                <a:noFill/>
              </a:ln>
            </p:spPr>
          </p:pic>
        </p:grpSp>
        <p:grpSp>
          <p:nvGrpSpPr>
            <p:cNvPr id="339" name="组合 17"/>
            <p:cNvGrpSpPr/>
            <p:nvPr/>
          </p:nvGrpSpPr>
          <p:grpSpPr>
            <a:xfrm>
              <a:off x="4458960" y="4423320"/>
              <a:ext cx="1126440" cy="1000080"/>
              <a:chOff x="4458960" y="4423320"/>
              <a:chExt cx="1126440" cy="1000080"/>
            </a:xfrm>
          </p:grpSpPr>
          <p:sp>
            <p:nvSpPr>
              <p:cNvPr id="340" name="六边形 9"/>
              <p:cNvSpPr/>
              <p:nvPr/>
            </p:nvSpPr>
            <p:spPr>
              <a:xfrm>
                <a:off x="4458960" y="4423320"/>
                <a:ext cx="1126440" cy="1000080"/>
              </a:xfrm>
              <a:prstGeom prst="hexagon">
                <a:avLst>
                  <a:gd name="adj" fmla="val 25000"/>
                  <a:gd name="vf" fmla="val 115470"/>
                </a:avLst>
              </a:prstGeom>
              <a:noFill/>
              <a:ln w="57150">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pic>
            <p:nvPicPr>
              <p:cNvPr id="341" name="图形 9" descr=""/>
              <p:cNvPicPr/>
              <p:nvPr/>
            </p:nvPicPr>
            <p:blipFill>
              <a:blip r:embed="rId5">
                <a:extLst>
                  <a:ext uri="{96DAC541-7B7A-43D3-8B79-37D633B846F1}">
                    <asvg:svgBlip xmlns:asvg="http://schemas.microsoft.com/office/drawing/2016/SVG/main" r:embed="rId6"/>
                  </a:ext>
                </a:extLst>
              </a:blip>
              <a:stretch/>
            </p:blipFill>
            <p:spPr>
              <a:xfrm>
                <a:off x="4708440" y="4622760"/>
                <a:ext cx="627480" cy="612360"/>
              </a:xfrm>
              <a:prstGeom prst="rect">
                <a:avLst/>
              </a:prstGeom>
              <a:ln w="0">
                <a:noFill/>
              </a:ln>
            </p:spPr>
          </p:pic>
        </p:grpSp>
        <p:grpSp>
          <p:nvGrpSpPr>
            <p:cNvPr id="342" name="组合 18"/>
            <p:cNvGrpSpPr/>
            <p:nvPr/>
          </p:nvGrpSpPr>
          <p:grpSpPr>
            <a:xfrm>
              <a:off x="5441040" y="5020560"/>
              <a:ext cx="1126440" cy="1000080"/>
              <a:chOff x="5441040" y="5020560"/>
              <a:chExt cx="1126440" cy="1000080"/>
            </a:xfrm>
          </p:grpSpPr>
          <p:sp>
            <p:nvSpPr>
              <p:cNvPr id="343" name="六边形 10"/>
              <p:cNvSpPr/>
              <p:nvPr/>
            </p:nvSpPr>
            <p:spPr>
              <a:xfrm>
                <a:off x="5441040" y="5020560"/>
                <a:ext cx="1126440" cy="1000080"/>
              </a:xfrm>
              <a:prstGeom prst="hexagon">
                <a:avLst>
                  <a:gd name="adj" fmla="val 25000"/>
                  <a:gd name="vf" fmla="val 115470"/>
                </a:avLst>
              </a:prstGeom>
              <a:noFill/>
              <a:ln w="57150">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pic>
            <p:nvPicPr>
              <p:cNvPr id="344" name="图形 10" descr=""/>
              <p:cNvPicPr/>
              <p:nvPr/>
            </p:nvPicPr>
            <p:blipFill>
              <a:blip r:embed="rId7">
                <a:extLst>
                  <a:ext uri="{96DAC541-7B7A-43D3-8B79-37D633B846F1}">
                    <asvg:svgBlip xmlns:asvg="http://schemas.microsoft.com/office/drawing/2016/SVG/main" r:embed="rId8"/>
                  </a:ext>
                </a:extLst>
              </a:blip>
              <a:stretch/>
            </p:blipFill>
            <p:spPr>
              <a:xfrm>
                <a:off x="5586480" y="5103360"/>
                <a:ext cx="834840" cy="834840"/>
              </a:xfrm>
              <a:prstGeom prst="rect">
                <a:avLst/>
              </a:prstGeom>
              <a:ln w="0">
                <a:noFill/>
              </a:ln>
            </p:spPr>
          </p:pic>
        </p:grpSp>
        <p:grpSp>
          <p:nvGrpSpPr>
            <p:cNvPr id="345" name="组合 19"/>
            <p:cNvGrpSpPr/>
            <p:nvPr/>
          </p:nvGrpSpPr>
          <p:grpSpPr>
            <a:xfrm>
              <a:off x="4458240" y="3263400"/>
              <a:ext cx="1126440" cy="1000080"/>
              <a:chOff x="4458240" y="3263400"/>
              <a:chExt cx="1126440" cy="1000080"/>
            </a:xfrm>
          </p:grpSpPr>
          <p:sp>
            <p:nvSpPr>
              <p:cNvPr id="346" name="六边形 11"/>
              <p:cNvSpPr/>
              <p:nvPr/>
            </p:nvSpPr>
            <p:spPr>
              <a:xfrm>
                <a:off x="4458240" y="3263400"/>
                <a:ext cx="1126440" cy="1000080"/>
              </a:xfrm>
              <a:prstGeom prst="hexagon">
                <a:avLst>
                  <a:gd name="adj" fmla="val 25000"/>
                  <a:gd name="vf" fmla="val 115470"/>
                </a:avLst>
              </a:prstGeom>
              <a:noFill/>
              <a:ln w="57150">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pic>
            <p:nvPicPr>
              <p:cNvPr id="347" name="图形 11" descr=""/>
              <p:cNvPicPr/>
              <p:nvPr/>
            </p:nvPicPr>
            <p:blipFill>
              <a:blip r:embed="rId9">
                <a:extLst>
                  <a:ext uri="{96DAC541-7B7A-43D3-8B79-37D633B846F1}">
                    <asvg:svgBlip xmlns:asvg="http://schemas.microsoft.com/office/drawing/2016/SVG/main" r:embed="rId10"/>
                  </a:ext>
                </a:extLst>
              </a:blip>
              <a:stretch/>
            </p:blipFill>
            <p:spPr>
              <a:xfrm>
                <a:off x="4708440" y="3456720"/>
                <a:ext cx="625680" cy="625680"/>
              </a:xfrm>
              <a:prstGeom prst="rect">
                <a:avLst/>
              </a:prstGeom>
              <a:ln w="0">
                <a:noFill/>
              </a:ln>
            </p:spPr>
          </p:pic>
        </p:grpSp>
        <p:grpSp>
          <p:nvGrpSpPr>
            <p:cNvPr id="348" name="组合 20"/>
            <p:cNvGrpSpPr/>
            <p:nvPr/>
          </p:nvGrpSpPr>
          <p:grpSpPr>
            <a:xfrm>
              <a:off x="3712680" y="5542560"/>
              <a:ext cx="1126440" cy="1000080"/>
              <a:chOff x="3712680" y="5542560"/>
              <a:chExt cx="1126440" cy="1000080"/>
            </a:xfrm>
          </p:grpSpPr>
          <p:sp>
            <p:nvSpPr>
              <p:cNvPr id="349" name="六边形 12"/>
              <p:cNvSpPr/>
              <p:nvPr/>
            </p:nvSpPr>
            <p:spPr>
              <a:xfrm>
                <a:off x="3712680" y="5542560"/>
                <a:ext cx="1126440" cy="1000080"/>
              </a:xfrm>
              <a:prstGeom prst="hexagon">
                <a:avLst>
                  <a:gd name="adj" fmla="val 25000"/>
                  <a:gd name="vf" fmla="val 115470"/>
                </a:avLst>
              </a:prstGeom>
              <a:noFill/>
              <a:ln w="57150">
                <a:solidFill>
                  <a:srgbClr val="0369a3"/>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pic>
            <p:nvPicPr>
              <p:cNvPr id="350" name="图形 12" descr=""/>
              <p:cNvPicPr/>
              <p:nvPr/>
            </p:nvPicPr>
            <p:blipFill>
              <a:blip r:embed="rId11">
                <a:extLst>
                  <a:ext uri="{96DAC541-7B7A-43D3-8B79-37D633B846F1}">
                    <asvg:svgBlip xmlns:asvg="http://schemas.microsoft.com/office/drawing/2016/SVG/main" r:embed="rId12"/>
                  </a:ext>
                </a:extLst>
              </a:blip>
              <a:stretch/>
            </p:blipFill>
            <p:spPr>
              <a:xfrm>
                <a:off x="3890160" y="5657040"/>
                <a:ext cx="771480" cy="771480"/>
              </a:xfrm>
              <a:prstGeom prst="rect">
                <a:avLst/>
              </a:prstGeom>
              <a:ln w="0">
                <a:noFill/>
              </a:ln>
            </p:spPr>
          </p:pic>
        </p:grpSp>
      </p:grpSp>
      <p:grpSp>
        <p:nvGrpSpPr>
          <p:cNvPr id="351" name="组合 21"/>
          <p:cNvGrpSpPr/>
          <p:nvPr/>
        </p:nvGrpSpPr>
        <p:grpSpPr>
          <a:xfrm>
            <a:off x="196560" y="2739600"/>
            <a:ext cx="3286800" cy="362160"/>
            <a:chOff x="196560" y="2739600"/>
            <a:chExt cx="3286800" cy="362160"/>
          </a:xfrm>
        </p:grpSpPr>
        <p:cxnSp>
          <p:nvCxnSpPr>
            <p:cNvPr id="352" name="连接符: 肘形 7"/>
            <p:cNvCxnSpPr/>
            <p:nvPr/>
          </p:nvCxnSpPr>
          <p:spPr>
            <a:xfrm flipV="1">
              <a:off x="340920" y="2739600"/>
              <a:ext cx="3142800" cy="173160"/>
            </a:xfrm>
            <a:prstGeom prst="bentConnector3">
              <a:avLst>
                <a:gd name="adj1" fmla="val 4960"/>
              </a:avLst>
            </a:prstGeom>
            <a:ln w="19050">
              <a:solidFill>
                <a:srgbClr val="000000"/>
              </a:solidFill>
              <a:headEnd len="med" type="oval" w="med"/>
              <a:tailEnd len="med" type="oval" w="med"/>
            </a:ln>
          </p:spPr>
        </p:cxnSp>
        <p:sp>
          <p:nvSpPr>
            <p:cNvPr id="353" name="椭圆 7"/>
            <p:cNvSpPr/>
            <p:nvPr/>
          </p:nvSpPr>
          <p:spPr>
            <a:xfrm>
              <a:off x="196560" y="2845800"/>
              <a:ext cx="287640" cy="255960"/>
            </a:xfrm>
            <a:prstGeom prst="ellipse">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1</a:t>
              </a:r>
              <a:endParaRPr b="0" lang="en-US" sz="1800" strike="noStrike" u="none">
                <a:solidFill>
                  <a:srgbClr val="ffffff"/>
                </a:solidFill>
                <a:uFillTx/>
                <a:latin typeface="Arial"/>
              </a:endParaRPr>
            </a:p>
          </p:txBody>
        </p:sp>
      </p:grpSp>
      <p:grpSp>
        <p:nvGrpSpPr>
          <p:cNvPr id="354" name="组合 22"/>
          <p:cNvGrpSpPr/>
          <p:nvPr/>
        </p:nvGrpSpPr>
        <p:grpSpPr>
          <a:xfrm>
            <a:off x="799560" y="4060800"/>
            <a:ext cx="3622320" cy="355320"/>
            <a:chOff x="799560" y="4060800"/>
            <a:chExt cx="3622320" cy="355320"/>
          </a:xfrm>
        </p:grpSpPr>
        <p:cxnSp>
          <p:nvCxnSpPr>
            <p:cNvPr id="355" name="连接符: 肘形 8"/>
            <p:cNvCxnSpPr/>
            <p:nvPr/>
          </p:nvCxnSpPr>
          <p:spPr>
            <a:xfrm flipH="1" rot="10800000">
              <a:off x="1163880" y="4060440"/>
              <a:ext cx="3258360" cy="187200"/>
            </a:xfrm>
            <a:prstGeom prst="bentConnector3">
              <a:avLst>
                <a:gd name="adj1" fmla="val -11182"/>
              </a:avLst>
            </a:prstGeom>
            <a:ln w="19050">
              <a:solidFill>
                <a:srgbClr val="000000"/>
              </a:solidFill>
              <a:headEnd len="med" type="oval" w="med"/>
              <a:tailEnd len="med" type="oval" w="med"/>
            </a:ln>
          </p:spPr>
        </p:cxnSp>
        <p:sp>
          <p:nvSpPr>
            <p:cNvPr id="356" name="椭圆 8"/>
            <p:cNvSpPr/>
            <p:nvPr/>
          </p:nvSpPr>
          <p:spPr>
            <a:xfrm>
              <a:off x="1010520" y="4160160"/>
              <a:ext cx="287640" cy="255960"/>
            </a:xfrm>
            <a:prstGeom prst="ellipse">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2</a:t>
              </a:r>
              <a:endParaRPr b="0" lang="en-US" sz="1800" strike="noStrike" u="none">
                <a:solidFill>
                  <a:srgbClr val="ffffff"/>
                </a:solidFill>
                <a:uFillTx/>
                <a:latin typeface="Arial"/>
              </a:endParaRPr>
            </a:p>
          </p:txBody>
        </p:sp>
      </p:grpSp>
      <p:grpSp>
        <p:nvGrpSpPr>
          <p:cNvPr id="357" name="组合 23"/>
          <p:cNvGrpSpPr/>
          <p:nvPr/>
        </p:nvGrpSpPr>
        <p:grpSpPr>
          <a:xfrm>
            <a:off x="242640" y="5730840"/>
            <a:ext cx="3408480" cy="321120"/>
            <a:chOff x="242640" y="5730840"/>
            <a:chExt cx="3408480" cy="321120"/>
          </a:xfrm>
        </p:grpSpPr>
        <p:cxnSp>
          <p:nvCxnSpPr>
            <p:cNvPr id="358" name="连接符: 肘形 9"/>
            <p:cNvCxnSpPr/>
            <p:nvPr/>
          </p:nvCxnSpPr>
          <p:spPr>
            <a:xfrm flipV="1" rot="10800000">
              <a:off x="364320" y="5730840"/>
              <a:ext cx="3286800" cy="173880"/>
            </a:xfrm>
            <a:prstGeom prst="bentConnector3">
              <a:avLst>
                <a:gd name="adj1" fmla="val 96253"/>
              </a:avLst>
            </a:prstGeom>
            <a:ln w="28575">
              <a:solidFill>
                <a:srgbClr val="000000"/>
              </a:solidFill>
              <a:headEnd len="med" type="oval" w="med"/>
              <a:tailEnd len="med" type="oval" w="med"/>
            </a:ln>
          </p:spPr>
        </p:cxnSp>
        <p:sp>
          <p:nvSpPr>
            <p:cNvPr id="359" name="椭圆 9"/>
            <p:cNvSpPr/>
            <p:nvPr/>
          </p:nvSpPr>
          <p:spPr>
            <a:xfrm>
              <a:off x="242640" y="5796000"/>
              <a:ext cx="287640" cy="255960"/>
            </a:xfrm>
            <a:prstGeom prst="ellipse">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3</a:t>
              </a:r>
              <a:endParaRPr b="0" lang="en-US" sz="1800" strike="noStrike" u="none">
                <a:solidFill>
                  <a:srgbClr val="ffffff"/>
                </a:solidFill>
                <a:uFillTx/>
                <a:latin typeface="Arial"/>
              </a:endParaRPr>
            </a:p>
          </p:txBody>
        </p:sp>
      </p:grpSp>
      <p:grpSp>
        <p:nvGrpSpPr>
          <p:cNvPr id="360" name="组合 24"/>
          <p:cNvGrpSpPr/>
          <p:nvPr/>
        </p:nvGrpSpPr>
        <p:grpSpPr>
          <a:xfrm>
            <a:off x="6333480" y="2230200"/>
            <a:ext cx="3038400" cy="360720"/>
            <a:chOff x="6333480" y="2230200"/>
            <a:chExt cx="3038400" cy="360720"/>
          </a:xfrm>
        </p:grpSpPr>
        <p:cxnSp>
          <p:nvCxnSpPr>
            <p:cNvPr id="361" name="连接符: 肘形 10"/>
            <p:cNvCxnSpPr/>
            <p:nvPr/>
          </p:nvCxnSpPr>
          <p:spPr>
            <a:xfrm>
              <a:off x="6333480" y="2230200"/>
              <a:ext cx="2895120" cy="218160"/>
            </a:xfrm>
            <a:prstGeom prst="bentConnector3">
              <a:avLst>
                <a:gd name="adj1" fmla="val 94652"/>
              </a:avLst>
            </a:prstGeom>
            <a:ln w="19050">
              <a:solidFill>
                <a:srgbClr val="000000"/>
              </a:solidFill>
              <a:headEnd len="med" type="oval" w="med"/>
              <a:tailEnd len="med" type="oval" w="med"/>
            </a:ln>
          </p:spPr>
        </p:cxnSp>
        <p:sp>
          <p:nvSpPr>
            <p:cNvPr id="362" name="椭圆 10"/>
            <p:cNvSpPr/>
            <p:nvPr/>
          </p:nvSpPr>
          <p:spPr>
            <a:xfrm>
              <a:off x="9084240" y="2334960"/>
              <a:ext cx="287640" cy="255960"/>
            </a:xfrm>
            <a:prstGeom prst="ellipse">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4</a:t>
              </a:r>
              <a:endParaRPr b="0" lang="en-US" sz="1800" strike="noStrike" u="none">
                <a:solidFill>
                  <a:srgbClr val="ffffff"/>
                </a:solidFill>
                <a:uFillTx/>
                <a:latin typeface="Arial"/>
              </a:endParaRPr>
            </a:p>
          </p:txBody>
        </p:sp>
      </p:grpSp>
      <p:grpSp>
        <p:nvGrpSpPr>
          <p:cNvPr id="363" name="组合 25"/>
          <p:cNvGrpSpPr/>
          <p:nvPr/>
        </p:nvGrpSpPr>
        <p:grpSpPr>
          <a:xfrm>
            <a:off x="5480280" y="4470120"/>
            <a:ext cx="4541400" cy="363240"/>
            <a:chOff x="5480280" y="4470120"/>
            <a:chExt cx="4541400" cy="363240"/>
          </a:xfrm>
        </p:grpSpPr>
        <p:cxnSp>
          <p:nvCxnSpPr>
            <p:cNvPr id="364" name="连接符: 肘形 11"/>
            <p:cNvCxnSpPr/>
            <p:nvPr/>
          </p:nvCxnSpPr>
          <p:spPr>
            <a:xfrm>
              <a:off x="5480280" y="4470120"/>
              <a:ext cx="4383720" cy="147960"/>
            </a:xfrm>
            <a:prstGeom prst="bentConnector3">
              <a:avLst>
                <a:gd name="adj1" fmla="val 97281"/>
              </a:avLst>
            </a:prstGeom>
            <a:ln w="19050">
              <a:solidFill>
                <a:srgbClr val="000000"/>
              </a:solidFill>
              <a:headEnd len="med" type="oval" w="med"/>
              <a:tailEnd len="med" type="oval" w="med"/>
            </a:ln>
          </p:spPr>
        </p:cxnSp>
        <p:sp>
          <p:nvSpPr>
            <p:cNvPr id="365" name="椭圆 11"/>
            <p:cNvSpPr/>
            <p:nvPr/>
          </p:nvSpPr>
          <p:spPr>
            <a:xfrm>
              <a:off x="9734040" y="4577400"/>
              <a:ext cx="287640" cy="255960"/>
            </a:xfrm>
            <a:prstGeom prst="ellipse">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5</a:t>
              </a:r>
              <a:endParaRPr b="0" lang="en-US" sz="1800" strike="noStrike" u="none">
                <a:solidFill>
                  <a:srgbClr val="ffffff"/>
                </a:solidFill>
                <a:uFillTx/>
                <a:latin typeface="Arial"/>
              </a:endParaRPr>
            </a:p>
          </p:txBody>
        </p:sp>
      </p:grpSp>
      <p:grpSp>
        <p:nvGrpSpPr>
          <p:cNvPr id="366" name="组合 26"/>
          <p:cNvGrpSpPr/>
          <p:nvPr/>
        </p:nvGrpSpPr>
        <p:grpSpPr>
          <a:xfrm>
            <a:off x="6479640" y="5964120"/>
            <a:ext cx="3393000" cy="343800"/>
            <a:chOff x="6479640" y="5964120"/>
            <a:chExt cx="3393000" cy="343800"/>
          </a:xfrm>
        </p:grpSpPr>
        <p:cxnSp>
          <p:nvCxnSpPr>
            <p:cNvPr id="367" name="连接符: 肘形 12"/>
            <p:cNvCxnSpPr/>
            <p:nvPr/>
          </p:nvCxnSpPr>
          <p:spPr>
            <a:xfrm>
              <a:off x="6479640" y="5964120"/>
              <a:ext cx="3253320" cy="216360"/>
            </a:xfrm>
            <a:prstGeom prst="bentConnector3">
              <a:avLst>
                <a:gd name="adj1" fmla="val 79681"/>
              </a:avLst>
            </a:prstGeom>
            <a:ln w="19050">
              <a:solidFill>
                <a:srgbClr val="000000"/>
              </a:solidFill>
              <a:headEnd len="med" type="oval" w="med"/>
              <a:tailEnd len="med" type="oval" w="med"/>
            </a:ln>
          </p:spPr>
        </p:cxnSp>
        <p:sp>
          <p:nvSpPr>
            <p:cNvPr id="368" name="椭圆 12"/>
            <p:cNvSpPr/>
            <p:nvPr/>
          </p:nvSpPr>
          <p:spPr>
            <a:xfrm>
              <a:off x="9585000" y="6051960"/>
              <a:ext cx="287640" cy="255960"/>
            </a:xfrm>
            <a:prstGeom prst="ellipse">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6</a:t>
              </a:r>
              <a:endParaRPr b="0" lang="en-US" sz="1800" strike="noStrike" u="none">
                <a:solidFill>
                  <a:srgbClr val="ffffff"/>
                </a:solidFill>
                <a:uFillTx/>
                <a:latin typeface="Arial"/>
              </a:endParaRPr>
            </a:p>
          </p:txBody>
        </p:sp>
      </p:grpSp>
      <p:sp>
        <p:nvSpPr>
          <p:cNvPr id="369" name="文本框 55"/>
          <p:cNvSpPr/>
          <p:nvPr/>
        </p:nvSpPr>
        <p:spPr>
          <a:xfrm>
            <a:off x="468720" y="2800800"/>
            <a:ext cx="30517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Predict Charging Demand</a:t>
            </a:r>
            <a:r>
              <a:rPr b="0" lang="en-US" sz="1800" strike="noStrike" u="none">
                <a:solidFill>
                  <a:schemeClr val="dk1"/>
                </a:solidFill>
                <a:uFillTx/>
                <a:latin typeface="Arial"/>
                <a:ea typeface="DejaVu Sans"/>
              </a:rPr>
              <a:t> </a:t>
            </a:r>
            <a:endParaRPr b="0" lang="en-US" sz="1800" strike="noStrike" u="none">
              <a:solidFill>
                <a:srgbClr val="000000"/>
              </a:solidFill>
              <a:uFillTx/>
              <a:latin typeface="Arial"/>
            </a:endParaRPr>
          </a:p>
        </p:txBody>
      </p:sp>
      <p:sp>
        <p:nvSpPr>
          <p:cNvPr id="370" name="文本框 56"/>
          <p:cNvSpPr/>
          <p:nvPr/>
        </p:nvSpPr>
        <p:spPr>
          <a:xfrm>
            <a:off x="1313280" y="4103640"/>
            <a:ext cx="2911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Optimize Charging Costs</a:t>
            </a:r>
            <a:endParaRPr b="0" lang="en-US" sz="1800" strike="noStrike" u="none">
              <a:solidFill>
                <a:srgbClr val="000000"/>
              </a:solidFill>
              <a:uFillTx/>
              <a:latin typeface="Arial"/>
            </a:endParaRPr>
          </a:p>
        </p:txBody>
      </p:sp>
      <p:sp>
        <p:nvSpPr>
          <p:cNvPr id="371" name="文本框 57"/>
          <p:cNvSpPr/>
          <p:nvPr/>
        </p:nvSpPr>
        <p:spPr>
          <a:xfrm>
            <a:off x="546120" y="5739120"/>
            <a:ext cx="30387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Different charging options</a:t>
            </a:r>
            <a:endParaRPr b="0" lang="en-US" sz="1800" strike="noStrike" u="none">
              <a:solidFill>
                <a:srgbClr val="000000"/>
              </a:solidFill>
              <a:uFillTx/>
              <a:latin typeface="Arial"/>
            </a:endParaRPr>
          </a:p>
        </p:txBody>
      </p:sp>
      <p:sp>
        <p:nvSpPr>
          <p:cNvPr id="372" name="文本框 58"/>
          <p:cNvSpPr/>
          <p:nvPr/>
        </p:nvSpPr>
        <p:spPr>
          <a:xfrm>
            <a:off x="6302520" y="2283120"/>
            <a:ext cx="27979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Extend Battery Lifespan</a:t>
            </a:r>
            <a:endParaRPr b="0" lang="en-US" sz="1800" strike="noStrike" u="none">
              <a:solidFill>
                <a:srgbClr val="000000"/>
              </a:solidFill>
              <a:uFillTx/>
              <a:latin typeface="Arial"/>
            </a:endParaRPr>
          </a:p>
        </p:txBody>
      </p:sp>
      <p:sp>
        <p:nvSpPr>
          <p:cNvPr id="373" name="文本框 59"/>
          <p:cNvSpPr/>
          <p:nvPr/>
        </p:nvSpPr>
        <p:spPr>
          <a:xfrm>
            <a:off x="5688360" y="4489560"/>
            <a:ext cx="40298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Achieve Grid Load Balancing (V2G)</a:t>
            </a:r>
            <a:endParaRPr b="0" lang="en-US" sz="1800" strike="noStrike" u="none">
              <a:solidFill>
                <a:srgbClr val="000000"/>
              </a:solidFill>
              <a:uFillTx/>
              <a:latin typeface="Arial"/>
            </a:endParaRPr>
          </a:p>
        </p:txBody>
      </p:sp>
      <p:sp>
        <p:nvSpPr>
          <p:cNvPr id="374" name="文本框 60"/>
          <p:cNvSpPr/>
          <p:nvPr/>
        </p:nvSpPr>
        <p:spPr>
          <a:xfrm>
            <a:off x="6582960" y="5949000"/>
            <a:ext cx="29257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Improve User Experience</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pPr>
            <a:r>
              <a:rPr b="1" lang="en-US" sz="3600" strike="noStrike" u="none">
                <a:solidFill>
                  <a:schemeClr val="dk1"/>
                </a:solidFill>
                <a:uFillTx/>
                <a:latin typeface="Arial"/>
                <a:ea typeface="DejaVu Sans"/>
              </a:rPr>
              <a:t>Optimization method</a:t>
            </a:r>
            <a:endParaRPr b="0" lang="en-US" sz="3600" strike="noStrike" u="none">
              <a:solidFill>
                <a:srgbClr val="000000"/>
              </a:solidFill>
              <a:uFillTx/>
              <a:latin typeface="Arial"/>
            </a:endParaRPr>
          </a:p>
        </p:txBody>
      </p:sp>
      <p:sp>
        <p:nvSpPr>
          <p:cNvPr id="376" name="文本框 61"/>
          <p:cNvSpPr/>
          <p:nvPr/>
        </p:nvSpPr>
        <p:spPr>
          <a:xfrm>
            <a:off x="382320" y="1975320"/>
            <a:ext cx="55630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Why Use </a:t>
            </a:r>
            <a:r>
              <a:rPr b="1" lang="en-US" sz="1800" strike="noStrike" u="none">
                <a:solidFill>
                  <a:schemeClr val="dk1"/>
                </a:solidFill>
                <a:uFillTx/>
                <a:latin typeface="Arial"/>
                <a:ea typeface="DejaVu Sans"/>
              </a:rPr>
              <a:t>scipy.optimize.minimize</a:t>
            </a:r>
            <a:r>
              <a:rPr b="0" lang="en-US" sz="1800" strike="noStrike" u="none">
                <a:solidFill>
                  <a:schemeClr val="dk1"/>
                </a:solidFill>
                <a:uFillTx/>
                <a:latin typeface="Arial"/>
                <a:ea typeface="DejaVu Sans"/>
              </a:rPr>
              <a:t> for Optimization?</a:t>
            </a:r>
            <a:endParaRPr b="0" lang="en-US" sz="1800" strike="noStrike" u="none">
              <a:solidFill>
                <a:srgbClr val="000000"/>
              </a:solidFill>
              <a:uFillTx/>
              <a:latin typeface="Arial"/>
            </a:endParaRPr>
          </a:p>
        </p:txBody>
      </p:sp>
      <p:sp>
        <p:nvSpPr>
          <p:cNvPr id="377" name="椭圆 1"/>
          <p:cNvSpPr/>
          <p:nvPr/>
        </p:nvSpPr>
        <p:spPr>
          <a:xfrm>
            <a:off x="3272400" y="3750480"/>
            <a:ext cx="1576800" cy="1511640"/>
          </a:xfrm>
          <a:prstGeom prst="ellipse">
            <a:avLst/>
          </a:prstGeom>
          <a:solidFill>
            <a:srgbClr val="0369a3"/>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Pros</a:t>
            </a:r>
            <a:endParaRPr b="0" lang="en-US" sz="1800" strike="noStrike" u="none">
              <a:solidFill>
                <a:srgbClr val="ffffff"/>
              </a:solidFill>
              <a:uFillTx/>
              <a:latin typeface="Arial"/>
            </a:endParaRPr>
          </a:p>
        </p:txBody>
      </p:sp>
      <p:sp>
        <p:nvSpPr>
          <p:cNvPr id="378" name="椭圆 2"/>
          <p:cNvSpPr/>
          <p:nvPr/>
        </p:nvSpPr>
        <p:spPr>
          <a:xfrm>
            <a:off x="5441760" y="3965760"/>
            <a:ext cx="1072440" cy="1059120"/>
          </a:xfrm>
          <a:prstGeom prst="ellipse">
            <a:avLst/>
          </a:prstGeom>
          <a:solidFill>
            <a:schemeClr val="accent5"/>
          </a:solidFill>
          <a:ln>
            <a:no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Cons</a:t>
            </a:r>
            <a:endParaRPr b="0" lang="en-US" sz="1800" strike="noStrike" u="none">
              <a:solidFill>
                <a:srgbClr val="ffffff"/>
              </a:solidFill>
              <a:uFillTx/>
              <a:latin typeface="Arial"/>
            </a:endParaRPr>
          </a:p>
        </p:txBody>
      </p:sp>
      <p:sp>
        <p:nvSpPr>
          <p:cNvPr id="379" name="文本框 71"/>
          <p:cNvSpPr/>
          <p:nvPr/>
        </p:nvSpPr>
        <p:spPr>
          <a:xfrm>
            <a:off x="1375920" y="3636000"/>
            <a:ext cx="16812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easy</a:t>
            </a:r>
            <a:r>
              <a:rPr b="0" lang="en-US" sz="1800" strike="noStrike" u="none">
                <a:solidFill>
                  <a:schemeClr val="dk1"/>
                </a:solidFill>
                <a:uFillTx/>
                <a:latin typeface="Arial"/>
                <a:ea typeface="DejaVu Sans"/>
              </a:rPr>
              <a:t> to deploy</a:t>
            </a:r>
            <a:endParaRPr b="0" lang="en-US" sz="1800" strike="noStrike" u="none">
              <a:solidFill>
                <a:srgbClr val="000000"/>
              </a:solidFill>
              <a:uFillTx/>
              <a:latin typeface="Arial"/>
            </a:endParaRPr>
          </a:p>
        </p:txBody>
      </p:sp>
      <p:sp>
        <p:nvSpPr>
          <p:cNvPr id="380" name="文本框 72"/>
          <p:cNvSpPr/>
          <p:nvPr/>
        </p:nvSpPr>
        <p:spPr>
          <a:xfrm>
            <a:off x="238680" y="4930920"/>
            <a:ext cx="28245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Fast</a:t>
            </a:r>
            <a:r>
              <a:rPr b="0" lang="en-US" sz="1800" strike="noStrike" u="none">
                <a:solidFill>
                  <a:schemeClr val="dk1"/>
                </a:solidFill>
                <a:uFillTx/>
                <a:latin typeface="Arial"/>
                <a:ea typeface="DejaVu Sans"/>
              </a:rPr>
              <a:t> computational speed</a:t>
            </a:r>
            <a:endParaRPr b="0" lang="en-US" sz="1800" strike="noStrike" u="none">
              <a:solidFill>
                <a:srgbClr val="000000"/>
              </a:solidFill>
              <a:uFillTx/>
              <a:latin typeface="Arial"/>
            </a:endParaRPr>
          </a:p>
        </p:txBody>
      </p:sp>
      <p:sp>
        <p:nvSpPr>
          <p:cNvPr id="381" name="文本框 73"/>
          <p:cNvSpPr/>
          <p:nvPr/>
        </p:nvSpPr>
        <p:spPr>
          <a:xfrm>
            <a:off x="666720" y="4281480"/>
            <a:ext cx="22266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No need</a:t>
            </a:r>
            <a:r>
              <a:rPr b="0" lang="en-US" sz="1800" strike="noStrike" u="none">
                <a:solidFill>
                  <a:schemeClr val="dk1"/>
                </a:solidFill>
                <a:uFillTx/>
                <a:latin typeface="Arial"/>
                <a:ea typeface="DejaVu Sans"/>
              </a:rPr>
              <a:t> for training</a:t>
            </a:r>
            <a:endParaRPr b="0" lang="en-US" sz="1800" strike="noStrike" u="none">
              <a:solidFill>
                <a:srgbClr val="000000"/>
              </a:solidFill>
              <a:uFillTx/>
              <a:latin typeface="Arial"/>
            </a:endParaRPr>
          </a:p>
        </p:txBody>
      </p:sp>
      <p:sp>
        <p:nvSpPr>
          <p:cNvPr id="382" name="文本框 74"/>
          <p:cNvSpPr/>
          <p:nvPr/>
        </p:nvSpPr>
        <p:spPr>
          <a:xfrm>
            <a:off x="6851520" y="3874320"/>
            <a:ext cx="23032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Lacks learning ability</a:t>
            </a:r>
            <a:endParaRPr b="0" lang="en-US" sz="1800" strike="noStrike" u="none">
              <a:solidFill>
                <a:srgbClr val="000000"/>
              </a:solidFill>
              <a:uFillTx/>
              <a:latin typeface="Arial"/>
            </a:endParaRPr>
          </a:p>
        </p:txBody>
      </p:sp>
      <p:sp>
        <p:nvSpPr>
          <p:cNvPr id="383" name="文本框 75"/>
          <p:cNvSpPr/>
          <p:nvPr/>
        </p:nvSpPr>
        <p:spPr>
          <a:xfrm>
            <a:off x="6583680" y="4645800"/>
            <a:ext cx="2798640" cy="638280"/>
          </a:xfrm>
          <a:prstGeom prst="rect">
            <a:avLst/>
          </a:prstGeom>
          <a:noFill/>
          <a:ln w="0">
            <a:noFill/>
          </a:ln>
        </p:spPr>
        <p:style>
          <a:lnRef idx="0"/>
          <a:fillRef idx="0"/>
          <a:effectRef idx="0"/>
          <a:fontRef idx="minor"/>
        </p:style>
        <p:txBody>
          <a:bodyPr wrap="none" lIns="90000" rIns="90000" tIns="45000" bIns="45000" anchor="t">
            <a:spAutoFit/>
          </a:bodyPr>
          <a:p>
            <a:pPr algn="ctr" defTabSz="914400">
              <a:lnSpc>
                <a:spcPct val="100000"/>
              </a:lnSpc>
            </a:pPr>
            <a:r>
              <a:rPr b="0" lang="en-US" sz="1800" strike="noStrike" u="none">
                <a:solidFill>
                  <a:schemeClr val="dk1"/>
                </a:solidFill>
                <a:uFillTx/>
                <a:latin typeface="Arial"/>
                <a:ea typeface="DejaVu Sans"/>
              </a:rPr>
              <a:t>Optimization failed </a:t>
            </a:r>
            <a:endParaRPr b="0" lang="en-US" sz="1800" strike="noStrike" u="none">
              <a:solidFill>
                <a:srgbClr val="000000"/>
              </a:solidFill>
              <a:uFillTx/>
              <a:latin typeface="Arial"/>
            </a:endParaRPr>
          </a:p>
          <a:p>
            <a:pPr algn="ctr" defTabSz="914400">
              <a:lnSpc>
                <a:spcPct val="100000"/>
              </a:lnSpc>
            </a:pPr>
            <a:r>
              <a:rPr b="0" lang="en-US" sz="1800" strike="noStrike" u="none">
                <a:solidFill>
                  <a:schemeClr val="dk1"/>
                </a:solidFill>
                <a:uFillTx/>
                <a:latin typeface="Arial"/>
                <a:ea typeface="DejaVu Sans"/>
              </a:rPr>
              <a:t>with multiple uncertainties</a:t>
            </a:r>
            <a:endParaRPr b="0" lang="en-US" sz="1800" strike="noStrike" u="none">
              <a:solidFill>
                <a:srgbClr val="000000"/>
              </a:solidFill>
              <a:uFillTx/>
              <a:latin typeface="Arial"/>
            </a:endParaRPr>
          </a:p>
        </p:txBody>
      </p:sp>
      <p:sp>
        <p:nvSpPr>
          <p:cNvPr id="384" name="椭圆 3"/>
          <p:cNvSpPr/>
          <p:nvPr/>
        </p:nvSpPr>
        <p:spPr>
          <a:xfrm>
            <a:off x="3081960" y="3727440"/>
            <a:ext cx="214560" cy="21564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385" name="椭圆 4"/>
          <p:cNvSpPr/>
          <p:nvPr/>
        </p:nvSpPr>
        <p:spPr>
          <a:xfrm>
            <a:off x="2886480" y="4358160"/>
            <a:ext cx="214560" cy="21564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386" name="椭圆 5"/>
          <p:cNvSpPr/>
          <p:nvPr/>
        </p:nvSpPr>
        <p:spPr>
          <a:xfrm>
            <a:off x="3056760" y="5020560"/>
            <a:ext cx="214560" cy="21564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387" name="椭圆 6"/>
          <p:cNvSpPr/>
          <p:nvPr/>
        </p:nvSpPr>
        <p:spPr>
          <a:xfrm>
            <a:off x="6570000" y="3951000"/>
            <a:ext cx="214560" cy="215640"/>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388" name="椭圆 14"/>
          <p:cNvSpPr/>
          <p:nvPr/>
        </p:nvSpPr>
        <p:spPr>
          <a:xfrm>
            <a:off x="6625800" y="4745160"/>
            <a:ext cx="214560" cy="215640"/>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90" name="图片 27" descr=""/>
          <p:cNvPicPr/>
          <p:nvPr/>
        </p:nvPicPr>
        <p:blipFill>
          <a:blip r:embed="rId1"/>
          <a:srcRect l="0" t="0" r="9046" b="0"/>
          <a:stretch/>
        </p:blipFill>
        <p:spPr>
          <a:xfrm>
            <a:off x="382680" y="2123640"/>
            <a:ext cx="9002160" cy="40960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92" name="图片 28" descr=""/>
          <p:cNvPicPr/>
          <p:nvPr/>
        </p:nvPicPr>
        <p:blipFill>
          <a:blip r:embed="rId1"/>
          <a:stretch/>
        </p:blipFill>
        <p:spPr>
          <a:xfrm>
            <a:off x="67680" y="1674000"/>
            <a:ext cx="9945000" cy="53438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94" name="图片 29" descr=""/>
          <p:cNvPicPr/>
          <p:nvPr/>
        </p:nvPicPr>
        <p:blipFill>
          <a:blip r:embed="rId1"/>
          <a:srcRect l="0" t="0" r="11604" b="0"/>
          <a:stretch/>
        </p:blipFill>
        <p:spPr>
          <a:xfrm>
            <a:off x="382680" y="2284200"/>
            <a:ext cx="8833320" cy="367668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objective</a:t>
            </a:r>
            <a:endParaRPr b="0" lang="en-US" sz="3600" strike="noStrike" u="none">
              <a:solidFill>
                <a:srgbClr val="000000"/>
              </a:solidFill>
              <a:uFillTx/>
              <a:latin typeface="Arial"/>
            </a:endParaRPr>
          </a:p>
        </p:txBody>
      </p:sp>
      <p:pic>
        <p:nvPicPr>
          <p:cNvPr id="396" name="图片 30" descr=""/>
          <p:cNvPicPr/>
          <p:nvPr/>
        </p:nvPicPr>
        <p:blipFill>
          <a:blip r:embed="rId1"/>
          <a:stretch/>
        </p:blipFill>
        <p:spPr>
          <a:xfrm>
            <a:off x="53280" y="2317680"/>
            <a:ext cx="9973800" cy="1780920"/>
          </a:xfrm>
          <a:prstGeom prst="rect">
            <a:avLst/>
          </a:prstGeom>
          <a:ln w="0">
            <a:noFill/>
          </a:ln>
        </p:spPr>
      </p:pic>
      <p:pic>
        <p:nvPicPr>
          <p:cNvPr id="397" name="图片 31" descr=""/>
          <p:cNvPicPr/>
          <p:nvPr/>
        </p:nvPicPr>
        <p:blipFill>
          <a:blip r:embed="rId2"/>
          <a:stretch/>
        </p:blipFill>
        <p:spPr>
          <a:xfrm>
            <a:off x="201960" y="4641840"/>
            <a:ext cx="9878400" cy="132372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result</a:t>
            </a:r>
            <a:endParaRPr b="0" lang="en-US" sz="3600" strike="noStrike" u="none">
              <a:solidFill>
                <a:srgbClr val="000000"/>
              </a:solidFill>
              <a:uFillTx/>
              <a:latin typeface="Arial"/>
            </a:endParaRPr>
          </a:p>
        </p:txBody>
      </p:sp>
      <p:pic>
        <p:nvPicPr>
          <p:cNvPr id="399" name="图片 32" descr=""/>
          <p:cNvPicPr/>
          <p:nvPr/>
        </p:nvPicPr>
        <p:blipFill>
          <a:blip r:embed="rId1"/>
          <a:stretch/>
        </p:blipFill>
        <p:spPr>
          <a:xfrm>
            <a:off x="792000" y="2123640"/>
            <a:ext cx="8496720" cy="42480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Optimization result</a:t>
            </a:r>
            <a:endParaRPr b="0" lang="en-US" sz="3600" strike="noStrike" u="none">
              <a:solidFill>
                <a:srgbClr val="000000"/>
              </a:solidFill>
              <a:uFillTx/>
              <a:latin typeface="Arial"/>
            </a:endParaRPr>
          </a:p>
        </p:txBody>
      </p:sp>
      <p:pic>
        <p:nvPicPr>
          <p:cNvPr id="401" name="图片 33" descr=""/>
          <p:cNvPicPr/>
          <p:nvPr/>
        </p:nvPicPr>
        <p:blipFill>
          <a:blip r:embed="rId1"/>
          <a:stretch/>
        </p:blipFill>
        <p:spPr>
          <a:xfrm>
            <a:off x="287640" y="1835640"/>
            <a:ext cx="9504720" cy="47520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382680" y="54144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rgbClr val="000000"/>
                </a:solidFill>
                <a:uFillTx/>
                <a:latin typeface="Arial"/>
                <a:ea typeface="DejaVu Sans"/>
              </a:rPr>
              <a:t>Simulation</a:t>
            </a:r>
            <a:endParaRPr b="0" lang="en-US" sz="3600" strike="noStrike" u="none">
              <a:solidFill>
                <a:srgbClr val="000000"/>
              </a:solidFill>
              <a:uFillTx/>
              <a:latin typeface="Arial"/>
            </a:endParaRPr>
          </a:p>
        </p:txBody>
      </p:sp>
      <p:pic>
        <p:nvPicPr>
          <p:cNvPr id="403" name="图片 34" descr=""/>
          <p:cNvPicPr/>
          <p:nvPr/>
        </p:nvPicPr>
        <p:blipFill>
          <a:blip r:embed="rId1"/>
          <a:stretch/>
        </p:blipFill>
        <p:spPr>
          <a:xfrm>
            <a:off x="2248920" y="2551680"/>
            <a:ext cx="5404320" cy="4217040"/>
          </a:xfrm>
          <a:prstGeom prst="rect">
            <a:avLst/>
          </a:prstGeom>
          <a:ln w="0">
            <a:noFill/>
          </a:ln>
        </p:spPr>
      </p:pic>
      <p:sp>
        <p:nvSpPr>
          <p:cNvPr id="404" name="文本框 76"/>
          <p:cNvSpPr/>
          <p:nvPr/>
        </p:nvSpPr>
        <p:spPr>
          <a:xfrm>
            <a:off x="382680" y="1787400"/>
            <a:ext cx="805140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400" strike="noStrike" u="none">
                <a:solidFill>
                  <a:schemeClr val="dk1"/>
                </a:solidFill>
                <a:uFillTx/>
                <a:latin typeface="Arial"/>
                <a:ea typeface="DejaVu Sans"/>
              </a:rPr>
              <a:t>EVSE &amp; Shelly Simulator</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defTabSz="914400">
              <a:lnSpc>
                <a:spcPct val="90000"/>
              </a:lnSpc>
              <a:buNone/>
            </a:pPr>
            <a:r>
              <a:rPr b="0" lang="en-US" sz="3600" strike="noStrike" u="none">
                <a:solidFill>
                  <a:schemeClr val="dk1"/>
                </a:solidFill>
                <a:uFillTx/>
                <a:latin typeface="Arial"/>
                <a:ea typeface="DejaVu Sans"/>
              </a:rPr>
              <a:t>Problems during Testing</a:t>
            </a:r>
            <a:endParaRPr b="0" lang="en-US" sz="3600" strike="noStrike" u="none">
              <a:solidFill>
                <a:srgbClr val="000000"/>
              </a:solidFill>
              <a:uFillTx/>
              <a:latin typeface="Arial"/>
            </a:endParaRPr>
          </a:p>
        </p:txBody>
      </p:sp>
      <p:pic>
        <p:nvPicPr>
          <p:cNvPr id="406" name="图片 36" descr=""/>
          <p:cNvPicPr/>
          <p:nvPr/>
        </p:nvPicPr>
        <p:blipFill>
          <a:blip r:embed="rId1"/>
          <a:stretch/>
        </p:blipFill>
        <p:spPr>
          <a:xfrm>
            <a:off x="5682960" y="1915920"/>
            <a:ext cx="3725640" cy="2795040"/>
          </a:xfrm>
          <a:prstGeom prst="rect">
            <a:avLst/>
          </a:prstGeom>
          <a:ln w="0">
            <a:noFill/>
          </a:ln>
        </p:spPr>
      </p:pic>
      <p:sp>
        <p:nvSpPr>
          <p:cNvPr id="407" name="文本框 62"/>
          <p:cNvSpPr/>
          <p:nvPr/>
        </p:nvSpPr>
        <p:spPr>
          <a:xfrm>
            <a:off x="291960" y="1655280"/>
            <a:ext cx="5356800" cy="5576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1800" strike="noStrike" u="none">
                <a:solidFill>
                  <a:schemeClr val="dk1"/>
                </a:solidFill>
                <a:uFillTx/>
                <a:latin typeface="Arial"/>
                <a:ea typeface="DejaVu Sans"/>
              </a:rPr>
              <a:t>1, No indicator for </a:t>
            </a:r>
            <a:r>
              <a:rPr b="0" lang="en-US" sz="1800" strike="noStrike" u="none">
                <a:solidFill>
                  <a:schemeClr val="dk1"/>
                </a:solidFill>
                <a:uFillTx/>
                <a:latin typeface="Arial"/>
                <a:ea typeface="DejaVu Sans"/>
              </a:rPr>
              <a:t>charge point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Solution:</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Always on                                ready to set current</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Fast blinking                            0,1s Current is set</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Slow blinking                           1s Charging</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Blinks 2 times                          Error</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2, Modbus port allows only one thread at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one time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Solution: first, serialize access using thread</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lock (use context manager to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manage)</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then ensure globlally unique  </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r>
              <a:rPr b="0" lang="de-DE" sz="1800" strike="noStrike" u="none">
                <a:solidFill>
                  <a:schemeClr val="dk1"/>
                </a:solidFill>
                <a:uFillTx/>
                <a:latin typeface="Arial"/>
                <a:ea typeface="DejaVu Sans"/>
              </a:rPr>
              <a:t>access with singelton pattern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3, Register 1006 </a:t>
            </a:r>
            <a:r>
              <a:rPr b="0" lang="en-US" sz="1800" strike="noStrike" u="none">
                <a:solidFill>
                  <a:schemeClr val="dk1"/>
                </a:solidFill>
                <a:uFillTx/>
                <a:latin typeface="Arial"/>
                <a:ea typeface="DejaVu Sans"/>
              </a:rPr>
              <a:t>“only readable”</a:t>
            </a:r>
            <a:endParaRPr b="0" lang="en-US" sz="1800" strike="noStrike" u="none">
              <a:solidFill>
                <a:srgbClr val="000000"/>
              </a:solidFill>
              <a:uFillTx/>
              <a:latin typeface="Arial"/>
            </a:endParaRPr>
          </a:p>
          <a:p>
            <a:pPr defTabSz="914400">
              <a:lnSpc>
                <a:spcPct val="100000"/>
              </a:lnSpc>
            </a:pPr>
            <a:r>
              <a:rPr b="0" lang="de-DE" sz="1800" strike="noStrike" u="none">
                <a:solidFill>
                  <a:schemeClr val="dk1"/>
                </a:solidFill>
                <a:uFillTx/>
                <a:latin typeface="Arial"/>
                <a:ea typeface="DejaVu Sans"/>
              </a:rPr>
              <a:t>               </a:t>
            </a:r>
            <a:endParaRPr b="0" lang="en-US" sz="1800" strike="noStrike" u="none">
              <a:solidFill>
                <a:srgbClr val="000000"/>
              </a:solidFill>
              <a:uFillTx/>
              <a:latin typeface="Arial"/>
            </a:endParaRPr>
          </a:p>
        </p:txBody>
      </p:sp>
      <p:pic>
        <p:nvPicPr>
          <p:cNvPr id="408" name="图片 37" descr=""/>
          <p:cNvPicPr/>
          <p:nvPr/>
        </p:nvPicPr>
        <p:blipFill>
          <a:blip r:embed="rId2"/>
          <a:stretch/>
        </p:blipFill>
        <p:spPr>
          <a:xfrm>
            <a:off x="4663800" y="5453640"/>
            <a:ext cx="5257800" cy="822600"/>
          </a:xfrm>
          <a:prstGeom prst="rect">
            <a:avLst/>
          </a:prstGeom>
          <a:ln w="0">
            <a:noFill/>
          </a:ln>
        </p:spPr>
      </p:pic>
      <p:sp>
        <p:nvSpPr>
          <p:cNvPr id="409" name="文本框 63"/>
          <p:cNvSpPr/>
          <p:nvPr/>
        </p:nvSpPr>
        <p:spPr>
          <a:xfrm>
            <a:off x="6376680" y="4793400"/>
            <a:ext cx="2480040" cy="2725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200" strike="noStrike" u="none">
                <a:solidFill>
                  <a:schemeClr val="dk1"/>
                </a:solidFill>
                <a:uFillTx/>
                <a:latin typeface="Arial"/>
                <a:ea typeface="DejaVu Sans"/>
              </a:rPr>
              <a:t>Figure 2: Test in lab</a:t>
            </a:r>
            <a:endParaRPr b="0" lang="en-US" sz="1200" strike="noStrike" u="none">
              <a:solidFill>
                <a:srgbClr val="000000"/>
              </a:solidFill>
              <a:uFillTx/>
              <a:latin typeface="Arial"/>
            </a:endParaRPr>
          </a:p>
        </p:txBody>
      </p:sp>
      <p:sp>
        <p:nvSpPr>
          <p:cNvPr id="410" name="文本框 64"/>
          <p:cNvSpPr/>
          <p:nvPr/>
        </p:nvSpPr>
        <p:spPr>
          <a:xfrm>
            <a:off x="5648760" y="6358320"/>
            <a:ext cx="328752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3: Register 1006 status of EVSE from datasheet</a:t>
            </a:r>
            <a:endParaRPr b="0" lang="en-US" sz="1200" strike="noStrike" u="none">
              <a:solidFill>
                <a:srgbClr val="000000"/>
              </a:solidFill>
              <a:uFillTx/>
              <a:latin typeface="Arial"/>
            </a:endParaRPr>
          </a:p>
        </p:txBody>
      </p:sp>
      <p:sp>
        <p:nvSpPr>
          <p:cNvPr id="411" name="流程图: 接点 14"/>
          <p:cNvSpPr/>
          <p:nvPr/>
        </p:nvSpPr>
        <p:spPr>
          <a:xfrm>
            <a:off x="2224440" y="258660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12" name="流程图: 接点 15"/>
          <p:cNvSpPr/>
          <p:nvPr/>
        </p:nvSpPr>
        <p:spPr>
          <a:xfrm>
            <a:off x="1932120" y="258660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13" name="流程图: 接点 16"/>
          <p:cNvSpPr/>
          <p:nvPr/>
        </p:nvSpPr>
        <p:spPr>
          <a:xfrm>
            <a:off x="2516760" y="258660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14" name="流程图: 接点 18"/>
          <p:cNvSpPr/>
          <p:nvPr/>
        </p:nvSpPr>
        <p:spPr>
          <a:xfrm>
            <a:off x="3101400" y="258660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15" name="流程图: 接点 19"/>
          <p:cNvSpPr/>
          <p:nvPr/>
        </p:nvSpPr>
        <p:spPr>
          <a:xfrm>
            <a:off x="2809080" y="258660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16" name="流程图: 接点 20"/>
          <p:cNvSpPr/>
          <p:nvPr/>
        </p:nvSpPr>
        <p:spPr>
          <a:xfrm>
            <a:off x="1926000" y="286092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17" name="流程图: 接点 21"/>
          <p:cNvSpPr/>
          <p:nvPr/>
        </p:nvSpPr>
        <p:spPr>
          <a:xfrm>
            <a:off x="1926000" y="314280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18" name="流程图: 接点 22"/>
          <p:cNvSpPr/>
          <p:nvPr/>
        </p:nvSpPr>
        <p:spPr>
          <a:xfrm>
            <a:off x="3101400" y="286092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19" name="流程图: 接点 23"/>
          <p:cNvSpPr/>
          <p:nvPr/>
        </p:nvSpPr>
        <p:spPr>
          <a:xfrm>
            <a:off x="2512080" y="286092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20" name="流程图: 接点 24"/>
          <p:cNvSpPr/>
          <p:nvPr/>
        </p:nvSpPr>
        <p:spPr>
          <a:xfrm>
            <a:off x="3097800" y="314280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21" name="流程图: 接点 25"/>
          <p:cNvSpPr/>
          <p:nvPr/>
        </p:nvSpPr>
        <p:spPr>
          <a:xfrm>
            <a:off x="2512080" y="314280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22" name="流程图: 接点 26"/>
          <p:cNvSpPr/>
          <p:nvPr/>
        </p:nvSpPr>
        <p:spPr>
          <a:xfrm>
            <a:off x="1928520" y="3405960"/>
            <a:ext cx="21852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23" name="流程图: 接点 27"/>
          <p:cNvSpPr/>
          <p:nvPr/>
        </p:nvSpPr>
        <p:spPr>
          <a:xfrm>
            <a:off x="2518200" y="3405960"/>
            <a:ext cx="212400" cy="208800"/>
          </a:xfrm>
          <a:prstGeom prst="flowChartConnector">
            <a:avLst/>
          </a:prstGeom>
          <a:solidFill>
            <a:srgbClr val="18a30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24" name="流程图: 接点 30"/>
          <p:cNvSpPr/>
          <p:nvPr/>
        </p:nvSpPr>
        <p:spPr>
          <a:xfrm>
            <a:off x="2224080" y="2860920"/>
            <a:ext cx="218520" cy="208800"/>
          </a:xfrm>
          <a:prstGeom prst="flowChartConnector">
            <a:avLst/>
          </a:prstGeom>
          <a:solidFill>
            <a:schemeClr val="bg2">
              <a:lumMod val="8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25" name="流程图: 接点 31"/>
          <p:cNvSpPr/>
          <p:nvPr/>
        </p:nvSpPr>
        <p:spPr>
          <a:xfrm>
            <a:off x="2219400" y="3142800"/>
            <a:ext cx="218520" cy="208800"/>
          </a:xfrm>
          <a:prstGeom prst="flowChartConnector">
            <a:avLst/>
          </a:prstGeom>
          <a:solidFill>
            <a:schemeClr val="bg2">
              <a:lumMod val="8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26" name="流程图: 接点 32"/>
          <p:cNvSpPr/>
          <p:nvPr/>
        </p:nvSpPr>
        <p:spPr>
          <a:xfrm>
            <a:off x="2800080" y="2860920"/>
            <a:ext cx="218520" cy="208800"/>
          </a:xfrm>
          <a:prstGeom prst="flowChartConnector">
            <a:avLst/>
          </a:prstGeom>
          <a:solidFill>
            <a:schemeClr val="bg2">
              <a:lumMod val="8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27" name="流程图: 接点 33"/>
          <p:cNvSpPr/>
          <p:nvPr/>
        </p:nvSpPr>
        <p:spPr>
          <a:xfrm>
            <a:off x="2219400" y="3415320"/>
            <a:ext cx="218520" cy="208800"/>
          </a:xfrm>
          <a:prstGeom prst="flowChartConnector">
            <a:avLst/>
          </a:prstGeom>
          <a:solidFill>
            <a:schemeClr val="bg2">
              <a:lumMod val="8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28" name="流程图: 接点 34"/>
          <p:cNvSpPr/>
          <p:nvPr/>
        </p:nvSpPr>
        <p:spPr>
          <a:xfrm>
            <a:off x="2800080" y="3142800"/>
            <a:ext cx="218520" cy="208800"/>
          </a:xfrm>
          <a:prstGeom prst="flowChartConnector">
            <a:avLst/>
          </a:prstGeom>
          <a:solidFill>
            <a:schemeClr val="bg2">
              <a:lumMod val="8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29" name="流程图: 接点 35"/>
          <p:cNvSpPr/>
          <p:nvPr/>
        </p:nvSpPr>
        <p:spPr>
          <a:xfrm>
            <a:off x="3106440" y="3421440"/>
            <a:ext cx="218520" cy="208800"/>
          </a:xfrm>
          <a:prstGeom prst="flowChartConnector">
            <a:avLst/>
          </a:prstGeom>
          <a:solidFill>
            <a:schemeClr val="bg2">
              <a:lumMod val="8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430" name="流程图: 接点 36"/>
          <p:cNvSpPr/>
          <p:nvPr/>
        </p:nvSpPr>
        <p:spPr>
          <a:xfrm>
            <a:off x="2809080" y="3415320"/>
            <a:ext cx="218520" cy="208800"/>
          </a:xfrm>
          <a:prstGeom prst="flowChartConnector">
            <a:avLst/>
          </a:prstGeom>
          <a:solidFill>
            <a:schemeClr val="bg2">
              <a:lumMod val="8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defTabSz="914400">
              <a:lnSpc>
                <a:spcPct val="90000"/>
              </a:lnSpc>
              <a:buNone/>
            </a:pPr>
            <a:r>
              <a:rPr b="0" lang="en-US" sz="3200" strike="noStrike" u="none">
                <a:solidFill>
                  <a:schemeClr val="dk1"/>
                </a:solidFill>
                <a:uFillTx/>
                <a:latin typeface="Arial"/>
                <a:ea typeface="DejaVu Sans"/>
              </a:rPr>
              <a:t>Significance </a:t>
            </a:r>
            <a:endParaRPr b="0" lang="en-US" sz="3200" strike="noStrike" u="none">
              <a:solidFill>
                <a:srgbClr val="000000"/>
              </a:solidFill>
              <a:uFillTx/>
              <a:latin typeface="Arial"/>
            </a:endParaRPr>
          </a:p>
        </p:txBody>
      </p:sp>
      <p:sp>
        <p:nvSpPr>
          <p:cNvPr id="81" name="矩形 4"/>
          <p:cNvSpPr/>
          <p:nvPr/>
        </p:nvSpPr>
        <p:spPr>
          <a:xfrm>
            <a:off x="3685320" y="3113640"/>
            <a:ext cx="2847240" cy="183924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Decrease overload of grid</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82" name="矩形: 圆角 4"/>
          <p:cNvSpPr/>
          <p:nvPr/>
        </p:nvSpPr>
        <p:spPr>
          <a:xfrm>
            <a:off x="4151160" y="2724480"/>
            <a:ext cx="1854720" cy="73980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Peak shaving</a:t>
            </a:r>
            <a:endParaRPr b="0" lang="en-US" sz="1800" strike="noStrike" u="none">
              <a:solidFill>
                <a:srgbClr val="ffffff"/>
              </a:solidFill>
              <a:uFillTx/>
              <a:latin typeface="Arial"/>
            </a:endParaRPr>
          </a:p>
        </p:txBody>
      </p:sp>
      <p:sp>
        <p:nvSpPr>
          <p:cNvPr id="83" name="矩形 5"/>
          <p:cNvSpPr/>
          <p:nvPr/>
        </p:nvSpPr>
        <p:spPr>
          <a:xfrm>
            <a:off x="6818040" y="3132720"/>
            <a:ext cx="2847240" cy="183924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Electricity price</a:t>
            </a: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Battery capacity</a:t>
            </a:r>
            <a:endParaRPr b="0" lang="en-US" sz="1800" strike="noStrike" u="none">
              <a:solidFill>
                <a:srgbClr val="000000"/>
              </a:solidFill>
              <a:uFillTx/>
              <a:latin typeface="Arial"/>
            </a:endParaRPr>
          </a:p>
        </p:txBody>
      </p:sp>
      <p:sp>
        <p:nvSpPr>
          <p:cNvPr id="84" name="矩形: 圆角 5"/>
          <p:cNvSpPr/>
          <p:nvPr/>
        </p:nvSpPr>
        <p:spPr>
          <a:xfrm>
            <a:off x="7283880" y="2743560"/>
            <a:ext cx="1854720" cy="73980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Variable charging rate</a:t>
            </a:r>
            <a:endParaRPr b="0" lang="en-US" sz="1800" strike="noStrike" u="none">
              <a:solidFill>
                <a:srgbClr val="ffffff"/>
              </a:solidFill>
              <a:uFillTx/>
              <a:latin typeface="Arial"/>
            </a:endParaRPr>
          </a:p>
        </p:txBody>
      </p:sp>
      <p:sp>
        <p:nvSpPr>
          <p:cNvPr id="85" name="矩形 6"/>
          <p:cNvSpPr/>
          <p:nvPr/>
        </p:nvSpPr>
        <p:spPr>
          <a:xfrm>
            <a:off x="552600" y="3113640"/>
            <a:ext cx="2847240" cy="1839240"/>
          </a:xfrm>
          <a:prstGeom prst="rect">
            <a:avLst/>
          </a:prstGeom>
          <a:solidFill>
            <a:srgbClr val="ffffff"/>
          </a:solidFill>
          <a:ln w="19050">
            <a:solidFill>
              <a:srgbClr val="0369a3"/>
            </a:solidFill>
          </a:ln>
        </p:spPr>
        <p:style>
          <a:lnRef idx="2">
            <a:schemeClr val="accent2"/>
          </a:lnRef>
          <a:fillRef idx="1">
            <a:schemeClr val="lt1"/>
          </a:fillRef>
          <a:effectRef idx="0">
            <a:schemeClr val="accent2"/>
          </a:effectRef>
          <a:fontRef idx="minor"/>
        </p:style>
        <p:txBody>
          <a:bodyPr lIns="90000" rIns="90000" tIns="45000" bIns="45000" anchor="ctr">
            <a:noAutofit/>
          </a:bodyPr>
          <a:p>
            <a:pPr marL="285840" indent="-285840" defTabSz="914400">
              <a:lnSpc>
                <a:spcPct val="100000"/>
              </a:lnSpc>
              <a:buClr>
                <a:srgbClr val="000000"/>
              </a:buClr>
              <a:buFont typeface="Arial"/>
              <a:buChar char="•"/>
            </a:pPr>
            <a:r>
              <a:rPr b="1" lang="en-US" sz="1800" strike="noStrike" u="none">
                <a:solidFill>
                  <a:schemeClr val="dk1"/>
                </a:solidFill>
                <a:uFillTx/>
                <a:latin typeface="Arial"/>
                <a:ea typeface="DejaVu Sans"/>
              </a:rPr>
              <a:t>Open source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86" name="矩形: 圆角 6"/>
          <p:cNvSpPr/>
          <p:nvPr/>
        </p:nvSpPr>
        <p:spPr>
          <a:xfrm>
            <a:off x="1018440" y="2724480"/>
            <a:ext cx="1854720" cy="739800"/>
          </a:xfrm>
          <a:prstGeom prst="roundRect">
            <a:avLst>
              <a:gd name="adj" fmla="val 16667"/>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lt1"/>
                </a:solidFill>
                <a:uFillTx/>
                <a:latin typeface="Arial"/>
                <a:ea typeface="DejaVu Sans"/>
              </a:rPr>
              <a:t>OCPP</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defTabSz="914400">
              <a:lnSpc>
                <a:spcPct val="90000"/>
              </a:lnSpc>
              <a:buNone/>
            </a:pPr>
            <a:r>
              <a:rPr b="0" lang="en-US" sz="3600" strike="noStrike" u="none">
                <a:solidFill>
                  <a:schemeClr val="dk1"/>
                </a:solidFill>
                <a:uFillTx/>
                <a:latin typeface="Arial"/>
                <a:ea typeface="DejaVu Sans"/>
              </a:rPr>
              <a:t>Conclusions</a:t>
            </a:r>
            <a:endParaRPr b="0" lang="en-US" sz="3600" strike="noStrike" u="none">
              <a:solidFill>
                <a:srgbClr val="000000"/>
              </a:solidFill>
              <a:uFillTx/>
              <a:latin typeface="Arial"/>
            </a:endParaRPr>
          </a:p>
        </p:txBody>
      </p:sp>
      <p:sp>
        <p:nvSpPr>
          <p:cNvPr id="432" name="文本框 65"/>
          <p:cNvSpPr/>
          <p:nvPr/>
        </p:nvSpPr>
        <p:spPr>
          <a:xfrm>
            <a:off x="379080" y="1608480"/>
            <a:ext cx="8725680" cy="2284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Results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1,1 Charging point control and optimization</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different modes: directly charging or using charging schedule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1,2 Data visualization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endParaRPr b="0" lang="en-US" sz="1800" strike="noStrike" u="none">
              <a:solidFill>
                <a:srgbClr val="000000"/>
              </a:solidFill>
              <a:uFillTx/>
              <a:latin typeface="Arial"/>
            </a:endParaRPr>
          </a:p>
        </p:txBody>
      </p:sp>
      <p:pic>
        <p:nvPicPr>
          <p:cNvPr id="433" name="图片 38" descr=""/>
          <p:cNvPicPr/>
          <p:nvPr/>
        </p:nvPicPr>
        <p:blipFill>
          <a:blip r:embed="rId1"/>
          <a:stretch/>
        </p:blipFill>
        <p:spPr>
          <a:xfrm>
            <a:off x="817200" y="3310920"/>
            <a:ext cx="6814080" cy="3699720"/>
          </a:xfrm>
          <a:prstGeom prst="rect">
            <a:avLst/>
          </a:prstGeom>
          <a:ln w="0">
            <a:noFill/>
          </a:ln>
        </p:spPr>
      </p:pic>
      <p:sp>
        <p:nvSpPr>
          <p:cNvPr id="434" name="文本框 66"/>
          <p:cNvSpPr/>
          <p:nvPr/>
        </p:nvSpPr>
        <p:spPr>
          <a:xfrm>
            <a:off x="5126400" y="6561000"/>
            <a:ext cx="147816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4: GUI</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defTabSz="914400">
              <a:lnSpc>
                <a:spcPct val="90000"/>
              </a:lnSpc>
              <a:buNone/>
            </a:pPr>
            <a:r>
              <a:rPr b="0" lang="en-US" sz="3600" strike="noStrike" u="none">
                <a:solidFill>
                  <a:schemeClr val="dk1"/>
                </a:solidFill>
                <a:uFillTx/>
                <a:latin typeface="Arial"/>
                <a:ea typeface="DejaVu Sans"/>
              </a:rPr>
              <a:t>Conclusions</a:t>
            </a:r>
            <a:endParaRPr b="0" lang="en-US" sz="3600" strike="noStrike" u="none">
              <a:solidFill>
                <a:srgbClr val="000000"/>
              </a:solidFill>
              <a:uFillTx/>
              <a:latin typeface="Arial"/>
            </a:endParaRPr>
          </a:p>
        </p:txBody>
      </p:sp>
      <p:sp>
        <p:nvSpPr>
          <p:cNvPr id="436" name="文本框 67"/>
          <p:cNvSpPr/>
          <p:nvPr/>
        </p:nvSpPr>
        <p:spPr>
          <a:xfrm>
            <a:off x="396000" y="1707120"/>
            <a:ext cx="8910000" cy="2284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1,3 Communication between charge point and optimizer</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1,4 GUI Deign including charging status, log information and control operations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1,5 Simulator Deign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1,6 Hardware modification (</a:t>
            </a:r>
            <a:r>
              <a:rPr b="0" lang="en-US" sz="1800" strike="noStrike" u="none">
                <a:solidFill>
                  <a:srgbClr val="000000"/>
                </a:solidFill>
                <a:uFillTx/>
                <a:latin typeface="微软雅黑"/>
                <a:ea typeface="微软雅黑"/>
              </a:rPr>
              <a:t>Raspberry Pi, Shelly, relay for DC-motor and LED-  </a:t>
            </a:r>
            <a:endParaRPr b="0" lang="en-US" sz="1800" strike="noStrike" u="none">
              <a:solidFill>
                <a:srgbClr val="000000"/>
              </a:solidFill>
              <a:uFillTx/>
              <a:latin typeface="Arial"/>
            </a:endParaRPr>
          </a:p>
          <a:p>
            <a:pPr defTabSz="914400">
              <a:lnSpc>
                <a:spcPct val="100000"/>
              </a:lnSpc>
            </a:pPr>
            <a:r>
              <a:rPr b="0" lang="en-US" sz="1800" strike="noStrike" u="none">
                <a:solidFill>
                  <a:srgbClr val="000000"/>
                </a:solidFill>
                <a:uFillTx/>
                <a:latin typeface="微软雅黑"/>
                <a:ea typeface="微软雅黑"/>
              </a:rPr>
              <a:t>      </a:t>
            </a:r>
            <a:r>
              <a:rPr b="0" lang="en-US" sz="1800" strike="noStrike" u="none">
                <a:solidFill>
                  <a:srgbClr val="000000"/>
                </a:solidFill>
                <a:uFillTx/>
                <a:latin typeface="微软雅黑"/>
                <a:ea typeface="微软雅黑"/>
              </a:rPr>
              <a:t>indicator</a:t>
            </a:r>
            <a:r>
              <a:rPr b="0" lang="en-US" sz="1800" strike="noStrike" u="none">
                <a:solidFill>
                  <a:schemeClr val="dk1"/>
                </a:solidFill>
                <a:uFillTx/>
                <a:latin typeface="Arial"/>
                <a:ea typeface="DejaVu Sans"/>
              </a:rPr>
              <a:t>)</a:t>
            </a:r>
            <a:endParaRPr b="0" lang="en-US" sz="1800" strike="noStrike" u="none">
              <a:solidFill>
                <a:srgbClr val="000000"/>
              </a:solidFill>
              <a:uFillTx/>
              <a:latin typeface="Arial"/>
            </a:endParaRPr>
          </a:p>
        </p:txBody>
      </p:sp>
      <p:pic>
        <p:nvPicPr>
          <p:cNvPr id="437" name="图片 39" descr=""/>
          <p:cNvPicPr/>
          <p:nvPr/>
        </p:nvPicPr>
        <p:blipFill>
          <a:blip r:embed="rId1"/>
          <a:stretch/>
        </p:blipFill>
        <p:spPr>
          <a:xfrm>
            <a:off x="396000" y="4015440"/>
            <a:ext cx="9068760" cy="2720880"/>
          </a:xfrm>
          <a:prstGeom prst="rect">
            <a:avLst/>
          </a:prstGeom>
          <a:ln w="0">
            <a:noFill/>
          </a:ln>
        </p:spPr>
      </p:pic>
      <p:sp>
        <p:nvSpPr>
          <p:cNvPr id="438" name="文本框 68"/>
          <p:cNvSpPr/>
          <p:nvPr/>
        </p:nvSpPr>
        <p:spPr>
          <a:xfrm>
            <a:off x="3895560" y="6733800"/>
            <a:ext cx="228924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Arial"/>
                <a:ea typeface="DejaVu Sans"/>
              </a:rPr>
              <a:t>Figure 5: Hardware connection</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defTabSz="914400">
              <a:lnSpc>
                <a:spcPct val="90000"/>
              </a:lnSpc>
              <a:buNone/>
            </a:pPr>
            <a:r>
              <a:rPr b="0" lang="en-US" sz="3600" strike="noStrike" u="none">
                <a:solidFill>
                  <a:schemeClr val="dk1"/>
                </a:solidFill>
                <a:uFillTx/>
                <a:latin typeface="Arial"/>
                <a:ea typeface="DejaVu Sans"/>
              </a:rPr>
              <a:t>Conclusions</a:t>
            </a:r>
            <a:endParaRPr b="0" lang="en-US" sz="3600" strike="noStrike" u="none">
              <a:solidFill>
                <a:srgbClr val="000000"/>
              </a:solidFill>
              <a:uFillTx/>
              <a:latin typeface="Arial"/>
            </a:endParaRPr>
          </a:p>
        </p:txBody>
      </p:sp>
      <p:sp>
        <p:nvSpPr>
          <p:cNvPr id="440" name="文本框 69"/>
          <p:cNvSpPr/>
          <p:nvPr/>
        </p:nvSpPr>
        <p:spPr>
          <a:xfrm>
            <a:off x="456840" y="1906560"/>
            <a:ext cx="9348120" cy="3381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2, Discussion</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2,1 Compatibility Issues with the OCPP Python Library Versions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2,2 Current Monitoring and Safety Control</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2,3 Raspberry Pi Wi-Fi Hotspot Support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2,4 Limitation on Web Terminal Message Display (memory overflow or browser crashes)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defTabSz="914400">
              <a:lnSpc>
                <a:spcPct val="90000"/>
              </a:lnSpc>
              <a:buNone/>
            </a:pPr>
            <a:r>
              <a:rPr b="0" lang="en-US" sz="4400" strike="noStrike" u="none">
                <a:solidFill>
                  <a:schemeClr val="dk1"/>
                </a:solidFill>
                <a:uFillTx/>
                <a:latin typeface="Arial"/>
                <a:ea typeface="DejaVu Sans"/>
              </a:rPr>
              <a:t>Literature</a:t>
            </a:r>
            <a:endParaRPr b="0" lang="en-US" sz="4400" strike="noStrike" u="none">
              <a:solidFill>
                <a:srgbClr val="000000"/>
              </a:solidFill>
              <a:uFillTx/>
              <a:latin typeface="Arial"/>
            </a:endParaRPr>
          </a:p>
        </p:txBody>
      </p:sp>
      <p:sp>
        <p:nvSpPr>
          <p:cNvPr id="442" name="文本框 70"/>
          <p:cNvSpPr/>
          <p:nvPr/>
        </p:nvSpPr>
        <p:spPr>
          <a:xfrm>
            <a:off x="456840" y="2052360"/>
            <a:ext cx="924120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https://www.statista.com/outlook/mmo/electric Electric Vehicles.url:vehicles/worldwide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(visited on 01/2025).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 International Renewable Energy Agency(IRENA). Innovation Outlook Smart Charging For Electric Vehicles.Tech. rep. International Renewable Energy Agency(IRENA), 2019</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
          <p:cNvSpPr txBox="1"/>
          <p:nvPr/>
        </p:nvSpPr>
        <p:spPr>
          <a:xfrm>
            <a:off x="775440" y="2204640"/>
            <a:ext cx="8529840" cy="855360"/>
          </a:xfrm>
          <a:prstGeom prst="rect">
            <a:avLst/>
          </a:prstGeom>
          <a:noFill/>
          <a:ln w="0">
            <a:noFill/>
          </a:ln>
        </p:spPr>
        <p:txBody>
          <a:bodyPr wrap="none" lIns="90000" rIns="90000" tIns="45000" bIns="45000" anchor="t">
            <a:noAutofit/>
          </a:bodyPr>
          <a:p>
            <a:r>
              <a:rPr b="0" lang="en-US" sz="5400" strike="noStrike" u="none">
                <a:solidFill>
                  <a:srgbClr val="000000"/>
                </a:solidFill>
                <a:uFillTx/>
                <a:latin typeface="Arial"/>
              </a:rPr>
              <a:t>Thank you for the attention.</a:t>
            </a:r>
            <a:endParaRPr b="0" lang="en-US" sz="5400" strike="noStrike" u="none">
              <a:solidFill>
                <a:srgbClr val="000000"/>
              </a:solidFill>
              <a:uFillTx/>
              <a:latin typeface="Arial"/>
            </a:endParaRPr>
          </a:p>
        </p:txBody>
      </p:sp>
      <p:pic>
        <p:nvPicPr>
          <p:cNvPr id="444" name="" descr=""/>
          <p:cNvPicPr/>
          <p:nvPr/>
        </p:nvPicPr>
        <p:blipFill>
          <a:blip r:embed="rId1"/>
          <a:stretch/>
        </p:blipFill>
        <p:spPr>
          <a:xfrm rot="1197600">
            <a:off x="6479640" y="3389040"/>
            <a:ext cx="2520000" cy="3362400"/>
          </a:xfrm>
          <a:prstGeom prst="rect">
            <a:avLst/>
          </a:prstGeom>
          <a:ln w="0">
            <a:noFill/>
          </a:ln>
        </p:spPr>
      </p:pic>
      <p:sp>
        <p:nvSpPr>
          <p:cNvPr id="445" name=""/>
          <p:cNvSpPr txBox="1"/>
          <p:nvPr/>
        </p:nvSpPr>
        <p:spPr>
          <a:xfrm>
            <a:off x="4039560" y="4988520"/>
            <a:ext cx="2620440" cy="771480"/>
          </a:xfrm>
          <a:prstGeom prst="rect">
            <a:avLst/>
          </a:prstGeom>
          <a:noFill/>
          <a:ln w="0">
            <a:noFill/>
          </a:ln>
        </p:spPr>
        <p:txBody>
          <a:bodyPr wrap="none" lIns="90000" rIns="90000" tIns="45000" bIns="45000" anchor="t">
            <a:noAutofit/>
          </a:bodyPr>
          <a:p>
            <a:r>
              <a:rPr b="0" lang="en-US" sz="4800" strike="noStrike" u="none">
                <a:solidFill>
                  <a:srgbClr val="000000"/>
                </a:solidFill>
                <a:uFillTx/>
                <a:latin typeface="Arial"/>
              </a:rPr>
              <a:t>Question</a:t>
            </a:r>
            <a:endParaRPr b="0" lang="en-US" sz="4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456840" y="549000"/>
            <a:ext cx="7310520" cy="909720"/>
          </a:xfrm>
          <a:prstGeom prst="rect">
            <a:avLst/>
          </a:prstGeom>
          <a:noFill/>
          <a:ln w="0">
            <a:noFill/>
          </a:ln>
        </p:spPr>
        <p:txBody>
          <a:bodyPr lIns="0" rIns="0" tIns="0" bIns="0" anchor="ctr">
            <a:noAutofit/>
          </a:bodyPr>
          <a:p>
            <a:pPr indent="0" defTabSz="914400">
              <a:lnSpc>
                <a:spcPct val="90000"/>
              </a:lnSpc>
              <a:buNone/>
            </a:pPr>
            <a:r>
              <a:rPr b="0" lang="en-US" sz="3600" strike="noStrike" u="none">
                <a:solidFill>
                  <a:schemeClr val="dk1"/>
                </a:solidFill>
                <a:uFillTx/>
                <a:latin typeface="Arial"/>
                <a:ea typeface="DejaVu Sans"/>
              </a:rPr>
              <a:t>Objectives</a:t>
            </a:r>
            <a:endParaRPr b="0" lang="en-US" sz="3600" strike="noStrike" u="none">
              <a:solidFill>
                <a:srgbClr val="000000"/>
              </a:solidFill>
              <a:uFillTx/>
              <a:latin typeface="Arial"/>
            </a:endParaRPr>
          </a:p>
        </p:txBody>
      </p:sp>
      <p:sp>
        <p:nvSpPr>
          <p:cNvPr id="88" name="文本框 1"/>
          <p:cNvSpPr/>
          <p:nvPr/>
        </p:nvSpPr>
        <p:spPr>
          <a:xfrm>
            <a:off x="456840" y="1887120"/>
            <a:ext cx="8200440" cy="3472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Arial"/>
                <a:ea typeface="DejaVu Sans"/>
              </a:rPr>
              <a:t>1, Search and read existing literature on standardized charging infrastructure and smart charging</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2, Learn about the existing charge point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3, Upgrade the old charge point</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 </a:t>
            </a:r>
            <a:r>
              <a:rPr b="0" lang="en-US" sz="1800" strike="noStrike" u="none">
                <a:solidFill>
                  <a:schemeClr val="dk1"/>
                </a:solidFill>
                <a:uFillTx/>
                <a:latin typeface="Arial"/>
                <a:ea typeface="DejaVu Sans"/>
              </a:rPr>
              <a:t>to support the OCPP communication protocol</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4, Complete the construction of a prototype of a smart charging system</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rial"/>
                <a:ea typeface="DejaVu Sans"/>
              </a:rPr>
              <a:t>5, Test and debug the functions of the smart charge point</a:t>
            </a:r>
            <a:endParaRPr b="0" lang="en-US" sz="18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242280" y="450720"/>
            <a:ext cx="7469280" cy="943200"/>
          </a:xfrm>
          <a:prstGeom prst="rect">
            <a:avLst/>
          </a:prstGeom>
          <a:noFill/>
          <a:ln w="0">
            <a:noFill/>
          </a:ln>
        </p:spPr>
        <p:txBody>
          <a:bodyPr lIns="0" rIns="0" tIns="0" bIns="0" anchor="ctr">
            <a:noAutofit/>
          </a:bodyPr>
          <a:p>
            <a:pPr indent="0" defTabSz="914400">
              <a:lnSpc>
                <a:spcPct val="90000"/>
              </a:lnSpc>
              <a:buNone/>
              <a:tabLst>
                <a:tab algn="l" pos="0"/>
              </a:tabLst>
            </a:pPr>
            <a:r>
              <a:rPr b="0" lang="en-US" sz="3600" strike="noStrike" u="none">
                <a:solidFill>
                  <a:srgbClr val="000000"/>
                </a:solidFill>
                <a:uFillTx/>
                <a:latin typeface="Arial"/>
                <a:ea typeface="DejaVu Sans"/>
              </a:rPr>
              <a:t>Hardware</a:t>
            </a:r>
            <a:endParaRPr b="0" lang="en-US" sz="3600" strike="noStrike" u="none">
              <a:solidFill>
                <a:srgbClr val="000000"/>
              </a:solidFill>
              <a:uFillTx/>
              <a:latin typeface="Arial"/>
            </a:endParaRPr>
          </a:p>
        </p:txBody>
      </p:sp>
      <p:pic>
        <p:nvPicPr>
          <p:cNvPr id="90" name="图片 2" descr=""/>
          <p:cNvPicPr/>
          <p:nvPr/>
        </p:nvPicPr>
        <p:blipFill>
          <a:blip r:embed="rId1"/>
          <a:srcRect l="70552" t="9022" r="17253" b="-248"/>
          <a:stretch/>
        </p:blipFill>
        <p:spPr>
          <a:xfrm>
            <a:off x="975240" y="1708560"/>
            <a:ext cx="1082160" cy="4498920"/>
          </a:xfrm>
          <a:prstGeom prst="rect">
            <a:avLst/>
          </a:prstGeom>
          <a:ln w="0">
            <a:noFill/>
          </a:ln>
        </p:spPr>
      </p:pic>
      <p:pic>
        <p:nvPicPr>
          <p:cNvPr id="91" name="图片 4" descr=""/>
          <p:cNvPicPr/>
          <p:nvPr/>
        </p:nvPicPr>
        <p:blipFill>
          <a:blip r:embed="rId2"/>
          <a:stretch/>
        </p:blipFill>
        <p:spPr>
          <a:xfrm>
            <a:off x="3535200" y="1707480"/>
            <a:ext cx="1652760" cy="1511280"/>
          </a:xfrm>
          <a:prstGeom prst="rect">
            <a:avLst/>
          </a:prstGeom>
          <a:ln w="0">
            <a:noFill/>
          </a:ln>
        </p:spPr>
      </p:pic>
      <p:pic>
        <p:nvPicPr>
          <p:cNvPr id="92" name="图片 6" descr=""/>
          <p:cNvPicPr/>
          <p:nvPr/>
        </p:nvPicPr>
        <p:blipFill>
          <a:blip r:embed="rId3"/>
          <a:stretch/>
        </p:blipFill>
        <p:spPr>
          <a:xfrm>
            <a:off x="3535200" y="3250080"/>
            <a:ext cx="1652760" cy="1310400"/>
          </a:xfrm>
          <a:prstGeom prst="rect">
            <a:avLst/>
          </a:prstGeom>
          <a:ln w="0">
            <a:noFill/>
          </a:ln>
        </p:spPr>
      </p:pic>
      <p:pic>
        <p:nvPicPr>
          <p:cNvPr id="93" name="图片 7" descr=""/>
          <p:cNvPicPr/>
          <p:nvPr/>
        </p:nvPicPr>
        <p:blipFill>
          <a:blip r:embed="rId4"/>
          <a:srcRect l="22043" t="13439" r="15805" b="16541"/>
          <a:stretch/>
        </p:blipFill>
        <p:spPr>
          <a:xfrm rot="16200000">
            <a:off x="3734280" y="4558320"/>
            <a:ext cx="1162080" cy="1744920"/>
          </a:xfrm>
          <a:prstGeom prst="rect">
            <a:avLst/>
          </a:prstGeom>
          <a:ln w="0">
            <a:noFill/>
          </a:ln>
        </p:spPr>
      </p:pic>
      <p:pic>
        <p:nvPicPr>
          <p:cNvPr id="94" name="图片 9" descr=""/>
          <p:cNvPicPr/>
          <p:nvPr/>
        </p:nvPicPr>
        <p:blipFill>
          <a:blip r:embed="rId5"/>
          <a:srcRect l="33456" t="17624" r="24794" b="14517"/>
          <a:stretch/>
        </p:blipFill>
        <p:spPr>
          <a:xfrm>
            <a:off x="6891480" y="2908800"/>
            <a:ext cx="820080" cy="1776240"/>
          </a:xfrm>
          <a:prstGeom prst="rect">
            <a:avLst/>
          </a:prstGeom>
          <a:ln w="0">
            <a:noFill/>
          </a:ln>
        </p:spPr>
      </p:pic>
      <p:pic>
        <p:nvPicPr>
          <p:cNvPr id="95" name="图片 11" descr=""/>
          <p:cNvPicPr/>
          <p:nvPr/>
        </p:nvPicPr>
        <p:blipFill>
          <a:blip r:embed="rId6"/>
          <a:srcRect l="6117" t="11713" r="42914" b="1859"/>
          <a:stretch/>
        </p:blipFill>
        <p:spPr>
          <a:xfrm>
            <a:off x="7829640" y="2908800"/>
            <a:ext cx="785880" cy="1776240"/>
          </a:xfrm>
          <a:prstGeom prst="rect">
            <a:avLst/>
          </a:prstGeom>
          <a:ln w="0">
            <a:noFill/>
          </a:ln>
        </p:spPr>
      </p:pic>
      <p:pic>
        <p:nvPicPr>
          <p:cNvPr id="96" name="图片 14" descr=""/>
          <p:cNvPicPr/>
          <p:nvPr/>
        </p:nvPicPr>
        <p:blipFill>
          <a:blip r:embed="rId7"/>
          <a:srcRect l="27468" t="29493" r="29395" b="19479"/>
          <a:stretch/>
        </p:blipFill>
        <p:spPr>
          <a:xfrm>
            <a:off x="8729280" y="2908800"/>
            <a:ext cx="1126440" cy="1776240"/>
          </a:xfrm>
          <a:prstGeom prst="rect">
            <a:avLst/>
          </a:prstGeom>
          <a:ln w="0">
            <a:noFill/>
          </a:ln>
        </p:spPr>
      </p:pic>
      <p:sp>
        <p:nvSpPr>
          <p:cNvPr id="97" name="文本框 8"/>
          <p:cNvSpPr/>
          <p:nvPr/>
        </p:nvSpPr>
        <p:spPr>
          <a:xfrm>
            <a:off x="7657560" y="4854960"/>
            <a:ext cx="13374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rgbClr val="101214"/>
                </a:solidFill>
                <a:uFillTx/>
                <a:latin typeface="Arial"/>
                <a:ea typeface="DejaVu Sans"/>
              </a:rPr>
              <a:t>Auxiliaries</a:t>
            </a:r>
            <a:endParaRPr b="0" lang="en-US" sz="1800" strike="noStrike" u="none">
              <a:solidFill>
                <a:srgbClr val="000000"/>
              </a:solidFill>
              <a:uFillTx/>
              <a:latin typeface="Arial"/>
            </a:endParaRPr>
          </a:p>
        </p:txBody>
      </p:sp>
      <p:sp>
        <p:nvSpPr>
          <p:cNvPr id="98" name="文本框 9"/>
          <p:cNvSpPr/>
          <p:nvPr/>
        </p:nvSpPr>
        <p:spPr>
          <a:xfrm>
            <a:off x="181080" y="6304680"/>
            <a:ext cx="26708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Original charge station</a:t>
            </a:r>
            <a:endParaRPr b="0" lang="en-US" sz="1800" strike="noStrike" u="none">
              <a:solidFill>
                <a:srgbClr val="000000"/>
              </a:solidFill>
              <a:uFillTx/>
              <a:latin typeface="Arial"/>
            </a:endParaRPr>
          </a:p>
        </p:txBody>
      </p:sp>
      <p:sp>
        <p:nvSpPr>
          <p:cNvPr id="99" name="文本框 10"/>
          <p:cNvSpPr/>
          <p:nvPr/>
        </p:nvSpPr>
        <p:spPr>
          <a:xfrm>
            <a:off x="3025800" y="6308280"/>
            <a:ext cx="32799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trike="noStrike" u="none">
                <a:solidFill>
                  <a:schemeClr val="dk1"/>
                </a:solidFill>
                <a:uFillTx/>
                <a:latin typeface="Arial"/>
                <a:ea typeface="DejaVu Sans"/>
              </a:rPr>
              <a:t>Main functional components</a:t>
            </a:r>
            <a:endParaRPr b="0" lang="en-US" sz="1800" strike="noStrike" u="none">
              <a:solidFill>
                <a:srgbClr val="000000"/>
              </a:solidFill>
              <a:uFillTx/>
              <a:latin typeface="Arial"/>
            </a:endParaRPr>
          </a:p>
        </p:txBody>
      </p:sp>
      <p:sp>
        <p:nvSpPr>
          <p:cNvPr id="100" name="文本框 11"/>
          <p:cNvSpPr/>
          <p:nvPr/>
        </p:nvSpPr>
        <p:spPr>
          <a:xfrm>
            <a:off x="4478040" y="1650240"/>
            <a:ext cx="155340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 sensor</a:t>
            </a:r>
            <a:endParaRPr b="0" lang="en-US" sz="1800" strike="noStrike" u="none">
              <a:solidFill>
                <a:srgbClr val="ffffff"/>
              </a:solidFill>
              <a:uFillTx/>
              <a:latin typeface="Arial"/>
            </a:endParaRPr>
          </a:p>
        </p:txBody>
      </p:sp>
      <p:sp>
        <p:nvSpPr>
          <p:cNvPr id="101" name="文本框 12"/>
          <p:cNvSpPr/>
          <p:nvPr/>
        </p:nvSpPr>
        <p:spPr>
          <a:xfrm>
            <a:off x="4803120" y="3338280"/>
            <a:ext cx="79092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EVSE</a:t>
            </a:r>
            <a:endParaRPr b="0" lang="en-US" sz="1800" strike="noStrike" u="none">
              <a:solidFill>
                <a:srgbClr val="ffffff"/>
              </a:solidFill>
              <a:uFillTx/>
              <a:latin typeface="Arial"/>
            </a:endParaRPr>
          </a:p>
        </p:txBody>
      </p:sp>
      <p:sp>
        <p:nvSpPr>
          <p:cNvPr id="102" name="文本框 13"/>
          <p:cNvSpPr/>
          <p:nvPr/>
        </p:nvSpPr>
        <p:spPr>
          <a:xfrm>
            <a:off x="4327920" y="4573440"/>
            <a:ext cx="240408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1" lang="en-US" sz="1800" strike="noStrike" u="none">
                <a:solidFill>
                  <a:schemeClr val="lt1"/>
                </a:solidFill>
                <a:uFillTx/>
                <a:latin typeface="Arial"/>
                <a:ea typeface="DejaVu Sans"/>
              </a:rPr>
              <a:t>SmartCharge Board</a:t>
            </a:r>
            <a:r>
              <a:rPr b="0" lang="en-US" sz="1800" strike="noStrike" u="none">
                <a:solidFill>
                  <a:schemeClr val="lt1"/>
                </a:solidFill>
                <a:uFillTx/>
                <a:latin typeface="Arial"/>
                <a:ea typeface="DejaVu Sans"/>
              </a:rPr>
              <a:t> </a:t>
            </a:r>
            <a:endParaRPr b="0" lang="en-US" sz="1800" strike="noStrike" u="none">
              <a:solidFill>
                <a:srgbClr val="ffffff"/>
              </a:solidFill>
              <a:uFillTx/>
              <a:latin typeface="Arial"/>
            </a:endParaRPr>
          </a:p>
        </p:txBody>
      </p:sp>
      <p:sp>
        <p:nvSpPr>
          <p:cNvPr id="103" name="文本框 14"/>
          <p:cNvSpPr/>
          <p:nvPr/>
        </p:nvSpPr>
        <p:spPr>
          <a:xfrm>
            <a:off x="6565680" y="2092320"/>
            <a:ext cx="3313440" cy="63828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t">
            <a:spAutoFit/>
          </a:bodyPr>
          <a:p>
            <a:pPr defTabSz="914400">
              <a:lnSpc>
                <a:spcPct val="100000"/>
              </a:lnSpc>
            </a:pPr>
            <a:r>
              <a:rPr b="0" lang="en-US" sz="1800" strike="noStrike" u="none">
                <a:solidFill>
                  <a:schemeClr val="lt1"/>
                </a:solidFill>
                <a:uFillTx/>
                <a:latin typeface="Arial"/>
                <a:ea typeface="DejaVu Sans"/>
              </a:rPr>
              <a:t>Power supply,  Circuit breaker, Fuse, Wire connector, etc.</a:t>
            </a:r>
            <a:endParaRPr b="0" lang="en-US" sz="1800" strike="noStrike" u="none">
              <a:solidFill>
                <a:srgbClr val="ffffff"/>
              </a:solidFill>
              <a:uFillTx/>
              <a:latin typeface="Arial"/>
            </a:endParaRPr>
          </a:p>
        </p:txBody>
      </p:sp>
      <p:sp>
        <p:nvSpPr>
          <p:cNvPr id="104" name="加号 3"/>
          <p:cNvSpPr/>
          <p:nvPr/>
        </p:nvSpPr>
        <p:spPr>
          <a:xfrm>
            <a:off x="2360160" y="3522960"/>
            <a:ext cx="648720" cy="682920"/>
          </a:xfrm>
          <a:prstGeom prst="mathPlus">
            <a:avLst>
              <a:gd name="adj1" fmla="val 23520"/>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105" name="加号 4"/>
          <p:cNvSpPr/>
          <p:nvPr/>
        </p:nvSpPr>
        <p:spPr>
          <a:xfrm>
            <a:off x="6069960" y="3522960"/>
            <a:ext cx="648720" cy="682920"/>
          </a:xfrm>
          <a:prstGeom prst="mathPlus">
            <a:avLst>
              <a:gd name="adj1" fmla="val 23520"/>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6"/>
          <p:cNvSpPr/>
          <p:nvPr/>
        </p:nvSpPr>
        <p:spPr>
          <a:xfrm>
            <a:off x="242280" y="442080"/>
            <a:ext cx="7469280" cy="94320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Main functional components</a:t>
            </a:r>
            <a:endParaRPr b="0" lang="en-US" sz="3600" strike="noStrike" u="none">
              <a:solidFill>
                <a:srgbClr val="000000"/>
              </a:solidFill>
              <a:uFillTx/>
              <a:latin typeface="Arial"/>
            </a:endParaRPr>
          </a:p>
        </p:txBody>
      </p:sp>
      <p:pic>
        <p:nvPicPr>
          <p:cNvPr id="107" name="图片 1" descr=""/>
          <p:cNvPicPr/>
          <p:nvPr/>
        </p:nvPicPr>
        <p:blipFill>
          <a:blip r:embed="rId1"/>
          <a:stretch/>
        </p:blipFill>
        <p:spPr>
          <a:xfrm>
            <a:off x="661320" y="1968840"/>
            <a:ext cx="1652760" cy="1511280"/>
          </a:xfrm>
          <a:prstGeom prst="rect">
            <a:avLst/>
          </a:prstGeom>
          <a:ln w="0">
            <a:noFill/>
          </a:ln>
        </p:spPr>
      </p:pic>
      <p:pic>
        <p:nvPicPr>
          <p:cNvPr id="108" name="图片 5" descr=""/>
          <p:cNvPicPr/>
          <p:nvPr/>
        </p:nvPicPr>
        <p:blipFill>
          <a:blip r:embed="rId2"/>
          <a:stretch/>
        </p:blipFill>
        <p:spPr>
          <a:xfrm>
            <a:off x="922680" y="4338720"/>
            <a:ext cx="1652760" cy="1310400"/>
          </a:xfrm>
          <a:prstGeom prst="rect">
            <a:avLst/>
          </a:prstGeom>
          <a:ln w="0">
            <a:noFill/>
          </a:ln>
        </p:spPr>
      </p:pic>
      <p:sp>
        <p:nvSpPr>
          <p:cNvPr id="109" name="文本框 2"/>
          <p:cNvSpPr/>
          <p:nvPr/>
        </p:nvSpPr>
        <p:spPr>
          <a:xfrm>
            <a:off x="1604160" y="1911600"/>
            <a:ext cx="155340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 sensor</a:t>
            </a:r>
            <a:endParaRPr b="0" lang="en-US" sz="1800" strike="noStrike" u="none">
              <a:solidFill>
                <a:srgbClr val="ffffff"/>
              </a:solidFill>
              <a:uFillTx/>
              <a:latin typeface="Arial"/>
            </a:endParaRPr>
          </a:p>
        </p:txBody>
      </p:sp>
      <p:sp>
        <p:nvSpPr>
          <p:cNvPr id="110" name="文本框 5"/>
          <p:cNvSpPr/>
          <p:nvPr/>
        </p:nvSpPr>
        <p:spPr>
          <a:xfrm>
            <a:off x="2042640" y="4338720"/>
            <a:ext cx="79092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EVSE</a:t>
            </a:r>
            <a:endParaRPr b="0" lang="en-US" sz="1800" strike="noStrike" u="none">
              <a:solidFill>
                <a:srgbClr val="ffffff"/>
              </a:solidFill>
              <a:uFillTx/>
              <a:latin typeface="Arial"/>
            </a:endParaRPr>
          </a:p>
        </p:txBody>
      </p:sp>
      <p:sp>
        <p:nvSpPr>
          <p:cNvPr id="111" name="文本框 6"/>
          <p:cNvSpPr/>
          <p:nvPr/>
        </p:nvSpPr>
        <p:spPr>
          <a:xfrm>
            <a:off x="3831840" y="1911600"/>
            <a:ext cx="5015880" cy="146124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 Pro 3EM</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3 current clamps measure the 3-phase  current: used for </a:t>
            </a:r>
            <a:r>
              <a:rPr b="1" lang="en-US" sz="1800" strike="noStrike" u="none">
                <a:solidFill>
                  <a:schemeClr val="lt1"/>
                </a:solidFill>
                <a:uFillTx/>
                <a:latin typeface="Arial"/>
                <a:ea typeface="DejaVu Sans"/>
              </a:rPr>
              <a:t>Data Visualization</a:t>
            </a:r>
            <a:r>
              <a:rPr b="0" lang="en-US" sz="1800" strike="noStrike" u="none">
                <a:solidFill>
                  <a:schemeClr val="lt1"/>
                </a:solidFill>
                <a:uFillTx/>
                <a:latin typeface="Arial"/>
                <a:ea typeface="DejaVu Sans"/>
              </a:rPr>
              <a:t>.</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Record total charged energy: used for the </a:t>
            </a:r>
            <a:r>
              <a:rPr b="1" lang="en-US" sz="1800" strike="noStrike" u="none">
                <a:solidFill>
                  <a:schemeClr val="lt1"/>
                </a:solidFill>
                <a:uFillTx/>
                <a:latin typeface="Arial"/>
                <a:ea typeface="DejaVu Sans"/>
              </a:rPr>
              <a:t>Calibration</a:t>
            </a:r>
            <a:r>
              <a:rPr b="0" lang="en-US" sz="1800" strike="noStrike" u="none">
                <a:solidFill>
                  <a:schemeClr val="lt1"/>
                </a:solidFill>
                <a:uFillTx/>
                <a:latin typeface="Arial"/>
                <a:ea typeface="DejaVu Sans"/>
              </a:rPr>
              <a:t> of the charge plan.</a:t>
            </a:r>
            <a:endParaRPr b="0" lang="en-US" sz="1800" strike="noStrike" u="none">
              <a:solidFill>
                <a:srgbClr val="ffffff"/>
              </a:solidFill>
              <a:uFillTx/>
              <a:latin typeface="Arial"/>
            </a:endParaRPr>
          </a:p>
        </p:txBody>
      </p:sp>
      <p:sp>
        <p:nvSpPr>
          <p:cNvPr id="112" name="文本框 7"/>
          <p:cNvSpPr/>
          <p:nvPr/>
        </p:nvSpPr>
        <p:spPr>
          <a:xfrm>
            <a:off x="3831840" y="4338720"/>
            <a:ext cx="5015880" cy="228420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t">
            <a:spAutoFit/>
          </a:bodyPr>
          <a:p>
            <a:pPr defTabSz="914400">
              <a:lnSpc>
                <a:spcPct val="100000"/>
              </a:lnSpc>
            </a:pPr>
            <a:r>
              <a:rPr b="0" lang="en-US" sz="1800" strike="noStrike" u="none">
                <a:solidFill>
                  <a:schemeClr val="lt1"/>
                </a:solidFill>
                <a:uFillTx/>
                <a:latin typeface="Arial"/>
                <a:ea typeface="DejaVu Sans"/>
              </a:rPr>
              <a:t>Electric Vehicle Supply Equipment</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Communicate with EV in the form of PWM signal and voltage level, indicating the </a:t>
            </a:r>
            <a:r>
              <a:rPr b="1" lang="en-US" sz="1800" strike="noStrike" u="none">
                <a:solidFill>
                  <a:schemeClr val="lt1"/>
                </a:solidFill>
                <a:uFillTx/>
                <a:latin typeface="Arial"/>
                <a:ea typeface="DejaVu Sans"/>
              </a:rPr>
              <a:t>maximal allowed current</a:t>
            </a:r>
            <a:r>
              <a:rPr b="0" lang="en-US" sz="1800" strike="noStrike" u="none">
                <a:solidFill>
                  <a:schemeClr val="lt1"/>
                </a:solidFill>
                <a:uFillTx/>
                <a:latin typeface="Arial"/>
                <a:ea typeface="DejaVu Sans"/>
              </a:rPr>
              <a:t> and </a:t>
            </a:r>
            <a:r>
              <a:rPr b="1" lang="en-US" sz="1800" strike="noStrike" u="none">
                <a:solidFill>
                  <a:schemeClr val="lt1"/>
                </a:solidFill>
                <a:uFillTx/>
                <a:latin typeface="Arial"/>
                <a:ea typeface="DejaVu Sans"/>
              </a:rPr>
              <a:t>vehicle state</a:t>
            </a:r>
            <a:r>
              <a:rPr b="0" lang="en-US" sz="1800" strike="noStrike" u="none">
                <a:solidFill>
                  <a:schemeClr val="lt1"/>
                </a:solidFill>
                <a:uFillTx/>
                <a:latin typeface="Arial"/>
                <a:ea typeface="DejaVu Sans"/>
              </a:rPr>
              <a:t>.</a:t>
            </a:r>
            <a:endParaRPr b="0" lang="en-US" sz="1800" strike="noStrike" u="none">
              <a:solidFill>
                <a:srgbClr val="ffffff"/>
              </a:solidFill>
              <a:uFillTx/>
              <a:latin typeface="Arial"/>
            </a:endParaRPr>
          </a:p>
          <a:p>
            <a:pPr marL="285840" indent="-285840" defTabSz="914400">
              <a:lnSpc>
                <a:spcPct val="100000"/>
              </a:lnSpc>
              <a:buClr>
                <a:srgbClr val="ffffff"/>
              </a:buClr>
              <a:buFont typeface="Arial"/>
              <a:buChar char="•"/>
            </a:pPr>
            <a:r>
              <a:rPr b="0" lang="en-US" sz="1800" strike="noStrike" u="none">
                <a:solidFill>
                  <a:schemeClr val="lt1"/>
                </a:solidFill>
                <a:uFillTx/>
                <a:latin typeface="Arial"/>
                <a:ea typeface="DejaVu Sans"/>
              </a:rPr>
              <a:t>Controlled by </a:t>
            </a:r>
            <a:r>
              <a:rPr b="1" lang="en-US" sz="1800" strike="noStrike" u="none">
                <a:solidFill>
                  <a:schemeClr val="lt1"/>
                </a:solidFill>
                <a:uFillTx/>
                <a:latin typeface="Arial"/>
                <a:ea typeface="DejaVu Sans"/>
              </a:rPr>
              <a:t>reading/writing</a:t>
            </a:r>
            <a:r>
              <a:rPr b="0" lang="en-US" sz="1800" strike="noStrike" u="none">
                <a:solidFill>
                  <a:schemeClr val="lt1"/>
                </a:solidFill>
                <a:uFillTx/>
                <a:latin typeface="Arial"/>
                <a:ea typeface="DejaVu Sans"/>
              </a:rPr>
              <a:t> the corresponding </a:t>
            </a:r>
            <a:r>
              <a:rPr b="1" lang="en-US" sz="1800" strike="noStrike" u="none">
                <a:solidFill>
                  <a:schemeClr val="lt1"/>
                </a:solidFill>
                <a:uFillTx/>
                <a:latin typeface="Arial"/>
                <a:ea typeface="DejaVu Sans"/>
              </a:rPr>
              <a:t>registers</a:t>
            </a:r>
            <a:r>
              <a:rPr b="0" lang="en-US" sz="1800" strike="noStrike" u="none">
                <a:solidFill>
                  <a:schemeClr val="lt1"/>
                </a:solidFill>
                <a:uFillTx/>
                <a:latin typeface="Arial"/>
                <a:ea typeface="DejaVu Sans"/>
              </a:rPr>
              <a:t> via </a:t>
            </a:r>
            <a:r>
              <a:rPr b="1" lang="en-US" sz="1800" strike="noStrike" u="none">
                <a:solidFill>
                  <a:schemeClr val="lt1"/>
                </a:solidFill>
                <a:uFillTx/>
                <a:latin typeface="Arial"/>
                <a:ea typeface="DejaVu Sans"/>
              </a:rPr>
              <a:t>Modbus</a:t>
            </a:r>
            <a:r>
              <a:rPr b="0" lang="en-US" sz="1800" strike="noStrike" u="none">
                <a:solidFill>
                  <a:schemeClr val="lt1"/>
                </a:solidFill>
                <a:uFillTx/>
                <a:latin typeface="Arial"/>
                <a:ea typeface="DejaVu Sans"/>
              </a:rPr>
              <a:t> communication</a:t>
            </a:r>
            <a:endParaRPr b="0" lang="en-US"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箭头: 下 63"/>
          <p:cNvSpPr/>
          <p:nvPr/>
        </p:nvSpPr>
        <p:spPr>
          <a:xfrm>
            <a:off x="8516520" y="3978000"/>
            <a:ext cx="221400" cy="2101320"/>
          </a:xfrm>
          <a:prstGeom prst="downArrow">
            <a:avLst>
              <a:gd name="adj1" fmla="val 50000"/>
              <a:gd name="adj2" fmla="val 50000"/>
            </a:avLst>
          </a:prstGeom>
          <a:solidFill>
            <a:schemeClr val="accent3">
              <a:lumMod val="60000"/>
              <a:lumOff val="40000"/>
            </a:schemeClr>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sp>
        <p:nvSpPr>
          <p:cNvPr id="114" name="箭头: 左弧形 4"/>
          <p:cNvSpPr/>
          <p:nvPr/>
        </p:nvSpPr>
        <p:spPr>
          <a:xfrm flipH="1">
            <a:off x="4921920" y="3101760"/>
            <a:ext cx="2721600" cy="609120"/>
          </a:xfrm>
          <a:prstGeom prst="curvedRightArrow">
            <a:avLst>
              <a:gd name="adj1" fmla="val 25000"/>
              <a:gd name="adj2" fmla="val 50000"/>
              <a:gd name="adj3" fmla="val 25000"/>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115" name="PlaceHolder 7"/>
          <p:cNvSpPr/>
          <p:nvPr/>
        </p:nvSpPr>
        <p:spPr>
          <a:xfrm>
            <a:off x="242280" y="442080"/>
            <a:ext cx="7469280" cy="943200"/>
          </a:xfrm>
          <a:prstGeom prst="rect">
            <a:avLst/>
          </a:prstGeom>
          <a:noFill/>
          <a:ln w="0">
            <a:noFill/>
          </a:ln>
        </p:spPr>
        <p:style>
          <a:lnRef idx="0"/>
          <a:fillRef idx="0"/>
          <a:effectRef idx="0"/>
          <a:fontRef idx="minor"/>
        </p:style>
        <p:txBody>
          <a:bodyPr lIns="0" rIns="0" tIns="0" bIns="0" anchor="ctr">
            <a:noAutofit/>
          </a:bodyPr>
          <a:p>
            <a:pPr defTabSz="914400">
              <a:lnSpc>
                <a:spcPct val="90000"/>
              </a:lnSpc>
            </a:pPr>
            <a:r>
              <a:rPr b="0" lang="en-US" sz="3600" strike="noStrike" u="none">
                <a:solidFill>
                  <a:srgbClr val="000000"/>
                </a:solidFill>
                <a:uFillTx/>
                <a:latin typeface="Arial"/>
                <a:ea typeface="DejaVu Sans"/>
              </a:rPr>
              <a:t>Main functional components</a:t>
            </a:r>
            <a:endParaRPr b="0" lang="en-US" sz="3600" strike="noStrike" u="none">
              <a:solidFill>
                <a:srgbClr val="000000"/>
              </a:solidFill>
              <a:uFillTx/>
              <a:latin typeface="Arial"/>
            </a:endParaRPr>
          </a:p>
        </p:txBody>
      </p:sp>
      <p:pic>
        <p:nvPicPr>
          <p:cNvPr id="116" name="图片 8" descr=""/>
          <p:cNvPicPr/>
          <p:nvPr/>
        </p:nvPicPr>
        <p:blipFill>
          <a:blip r:embed="rId1"/>
          <a:srcRect l="30390" t="36178" r="26017" b="23970"/>
          <a:stretch/>
        </p:blipFill>
        <p:spPr>
          <a:xfrm rot="16200000">
            <a:off x="5808600" y="2744640"/>
            <a:ext cx="923040" cy="1124640"/>
          </a:xfrm>
          <a:prstGeom prst="rect">
            <a:avLst/>
          </a:prstGeom>
          <a:ln w="0">
            <a:solidFill>
              <a:srgbClr val="0070c0"/>
            </a:solidFill>
          </a:ln>
        </p:spPr>
      </p:pic>
      <p:pic>
        <p:nvPicPr>
          <p:cNvPr id="117" name="图片 10" descr=""/>
          <p:cNvPicPr/>
          <p:nvPr/>
        </p:nvPicPr>
        <p:blipFill>
          <a:blip r:embed="rId2"/>
          <a:srcRect l="10117" t="32143" r="20489" b="32844"/>
          <a:stretch/>
        </p:blipFill>
        <p:spPr>
          <a:xfrm rot="16200000">
            <a:off x="2634120" y="2931840"/>
            <a:ext cx="2488680" cy="1673640"/>
          </a:xfrm>
          <a:prstGeom prst="rect">
            <a:avLst/>
          </a:prstGeom>
          <a:ln w="0">
            <a:solidFill>
              <a:srgbClr val="0070c0"/>
            </a:solidFill>
          </a:ln>
        </p:spPr>
      </p:pic>
      <p:pic>
        <p:nvPicPr>
          <p:cNvPr id="118" name="图片 12" descr=""/>
          <p:cNvPicPr/>
          <p:nvPr/>
        </p:nvPicPr>
        <p:blipFill>
          <a:blip r:embed="rId3"/>
          <a:srcRect l="32381" t="27649" r="27553" b="26851"/>
          <a:stretch/>
        </p:blipFill>
        <p:spPr>
          <a:xfrm rot="16200000">
            <a:off x="3477240" y="5323680"/>
            <a:ext cx="999000" cy="1512360"/>
          </a:xfrm>
          <a:prstGeom prst="rect">
            <a:avLst/>
          </a:prstGeom>
          <a:ln w="0">
            <a:solidFill>
              <a:srgbClr val="0070c0"/>
            </a:solidFill>
          </a:ln>
        </p:spPr>
      </p:pic>
      <p:pic>
        <p:nvPicPr>
          <p:cNvPr id="119" name="图片 13" descr=""/>
          <p:cNvPicPr/>
          <p:nvPr/>
        </p:nvPicPr>
        <p:blipFill>
          <a:blip r:embed="rId4"/>
          <a:stretch/>
        </p:blipFill>
        <p:spPr>
          <a:xfrm>
            <a:off x="242280" y="2868840"/>
            <a:ext cx="1284480" cy="1174680"/>
          </a:xfrm>
          <a:prstGeom prst="rect">
            <a:avLst/>
          </a:prstGeom>
          <a:ln w="0">
            <a:solidFill>
              <a:srgbClr val="0070c0"/>
            </a:solidFill>
          </a:ln>
        </p:spPr>
      </p:pic>
      <p:pic>
        <p:nvPicPr>
          <p:cNvPr id="120" name="图片 16" descr=""/>
          <p:cNvPicPr/>
          <p:nvPr/>
        </p:nvPicPr>
        <p:blipFill>
          <a:blip r:embed="rId5"/>
          <a:stretch/>
        </p:blipFill>
        <p:spPr>
          <a:xfrm>
            <a:off x="7738920" y="2547720"/>
            <a:ext cx="1673640" cy="1326600"/>
          </a:xfrm>
          <a:prstGeom prst="rect">
            <a:avLst/>
          </a:prstGeom>
          <a:ln w="0">
            <a:solidFill>
              <a:srgbClr val="0369a3"/>
            </a:solidFill>
          </a:ln>
        </p:spPr>
      </p:pic>
      <p:pic>
        <p:nvPicPr>
          <p:cNvPr id="121" name="图片 17" descr=""/>
          <p:cNvPicPr/>
          <p:nvPr/>
        </p:nvPicPr>
        <p:blipFill>
          <a:blip r:embed="rId6"/>
          <a:stretch/>
        </p:blipFill>
        <p:spPr>
          <a:xfrm>
            <a:off x="1845360" y="2266200"/>
            <a:ext cx="736920" cy="609120"/>
          </a:xfrm>
          <a:prstGeom prst="rect">
            <a:avLst/>
          </a:prstGeom>
          <a:ln w="0">
            <a:noFill/>
          </a:ln>
        </p:spPr>
      </p:pic>
      <p:sp>
        <p:nvSpPr>
          <p:cNvPr id="122" name="矩形 7"/>
          <p:cNvSpPr/>
          <p:nvPr/>
        </p:nvSpPr>
        <p:spPr>
          <a:xfrm>
            <a:off x="4549320" y="2751120"/>
            <a:ext cx="298800" cy="1292760"/>
          </a:xfrm>
          <a:prstGeom prst="rect">
            <a:avLst/>
          </a:prstGeom>
          <a:solidFill>
            <a:srgbClr val="ffffff"/>
          </a:solidFill>
          <a:ln w="28575">
            <a:solidFill>
              <a:srgbClr val="000000"/>
            </a:solidFill>
          </a:ln>
        </p:spPr>
        <p:style>
          <a:lnRef idx="2">
            <a:schemeClr val="accent2"/>
          </a:lnRef>
          <a:fillRef idx="1">
            <a:schemeClr val="lt1"/>
          </a:fillRef>
          <a:effectRef idx="0">
            <a:schemeClr val="accent2"/>
          </a:effectRef>
          <a:fontRef idx="minor"/>
        </p:style>
        <p:txBody>
          <a:bodyPr lIns="90000" rIns="90000" tIns="45000" bIns="45000" anchor="ctr">
            <a:noAutofit/>
          </a:bodyPr>
          <a:p>
            <a:pPr algn="ctr" defTabSz="914400">
              <a:lnSpc>
                <a:spcPct val="100000"/>
              </a:lnSpc>
            </a:pPr>
            <a:r>
              <a:rPr b="0" lang="en-US" sz="1600" strike="noStrike" u="none">
                <a:solidFill>
                  <a:schemeClr val="dk1"/>
                </a:solidFill>
                <a:uFillTx/>
                <a:latin typeface="Arial"/>
                <a:ea typeface="DejaVu Sans"/>
              </a:rPr>
              <a:t>TX/RX</a:t>
            </a:r>
            <a:endParaRPr b="0" lang="en-US" sz="1600" strike="noStrike" u="none">
              <a:solidFill>
                <a:srgbClr val="000000"/>
              </a:solidFill>
              <a:uFillTx/>
              <a:latin typeface="Arial"/>
            </a:endParaRPr>
          </a:p>
        </p:txBody>
      </p:sp>
      <p:sp>
        <p:nvSpPr>
          <p:cNvPr id="123" name="矩形 46"/>
          <p:cNvSpPr/>
          <p:nvPr/>
        </p:nvSpPr>
        <p:spPr>
          <a:xfrm>
            <a:off x="3564360" y="4871880"/>
            <a:ext cx="797760" cy="281880"/>
          </a:xfrm>
          <a:prstGeom prst="rect">
            <a:avLst/>
          </a:prstGeom>
          <a:solidFill>
            <a:srgbClr val="ffffff"/>
          </a:solidFill>
          <a:ln w="28575">
            <a:solidFill>
              <a:srgbClr val="000000"/>
            </a:solidFill>
          </a:ln>
        </p:spPr>
        <p:style>
          <a:lnRef idx="2">
            <a:schemeClr val="accent2"/>
          </a:lnRef>
          <a:fillRef idx="1">
            <a:schemeClr val="lt1"/>
          </a:fillRef>
          <a:effectRef idx="0">
            <a:schemeClr val="accent2"/>
          </a:effectRef>
          <a:fontRef idx="minor"/>
        </p:style>
        <p:txBody>
          <a:bodyPr lIns="90000" rIns="90000" tIns="45000" bIns="45000" anchor="ctr">
            <a:noAutofit/>
          </a:bodyPr>
          <a:p>
            <a:pPr algn="ctr" defTabSz="914400">
              <a:lnSpc>
                <a:spcPct val="100000"/>
              </a:lnSpc>
            </a:pPr>
            <a:r>
              <a:rPr b="0" lang="en-US" sz="1600" strike="noStrike" u="none">
                <a:solidFill>
                  <a:schemeClr val="dk1"/>
                </a:solidFill>
                <a:uFillTx/>
                <a:latin typeface="Arial"/>
                <a:ea typeface="DejaVu Sans"/>
              </a:rPr>
              <a:t>GPIO</a:t>
            </a:r>
            <a:endParaRPr b="0" lang="en-US" sz="1600" strike="noStrike" u="none">
              <a:solidFill>
                <a:srgbClr val="000000"/>
              </a:solidFill>
              <a:uFillTx/>
              <a:latin typeface="Arial"/>
            </a:endParaRPr>
          </a:p>
        </p:txBody>
      </p:sp>
      <p:sp>
        <p:nvSpPr>
          <p:cNvPr id="124" name="箭头: 左弧形 5"/>
          <p:cNvSpPr/>
          <p:nvPr/>
        </p:nvSpPr>
        <p:spPr>
          <a:xfrm>
            <a:off x="1578960" y="3240720"/>
            <a:ext cx="1363320" cy="609120"/>
          </a:xfrm>
          <a:prstGeom prst="curvedRightArrow">
            <a:avLst>
              <a:gd name="adj1" fmla="val 25000"/>
              <a:gd name="adj2" fmla="val 50000"/>
              <a:gd name="adj3" fmla="val 25000"/>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125" name="文本框 15"/>
          <p:cNvSpPr/>
          <p:nvPr/>
        </p:nvSpPr>
        <p:spPr>
          <a:xfrm>
            <a:off x="4817520" y="2463120"/>
            <a:ext cx="65124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3.5V</a:t>
            </a:r>
            <a:endParaRPr b="0" lang="en-US" sz="1800" strike="noStrike" u="none">
              <a:solidFill>
                <a:srgbClr val="ffffff"/>
              </a:solidFill>
              <a:uFillTx/>
              <a:latin typeface="Arial"/>
            </a:endParaRPr>
          </a:p>
        </p:txBody>
      </p:sp>
      <p:sp>
        <p:nvSpPr>
          <p:cNvPr id="126" name="文本框 24"/>
          <p:cNvSpPr/>
          <p:nvPr/>
        </p:nvSpPr>
        <p:spPr>
          <a:xfrm>
            <a:off x="7131240" y="2463120"/>
            <a:ext cx="46080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5V</a:t>
            </a:r>
            <a:endParaRPr b="0" lang="en-US" sz="1800" strike="noStrike" u="none">
              <a:solidFill>
                <a:srgbClr val="ffffff"/>
              </a:solidFill>
              <a:uFillTx/>
              <a:latin typeface="Arial"/>
            </a:endParaRPr>
          </a:p>
        </p:txBody>
      </p:sp>
      <p:sp>
        <p:nvSpPr>
          <p:cNvPr id="127" name="箭头: 下 2"/>
          <p:cNvSpPr/>
          <p:nvPr/>
        </p:nvSpPr>
        <p:spPr>
          <a:xfrm>
            <a:off x="3845880" y="5189760"/>
            <a:ext cx="234720" cy="354240"/>
          </a:xfrm>
          <a:prstGeom prst="downArrow">
            <a:avLst>
              <a:gd name="adj1" fmla="val 50000"/>
              <a:gd name="adj2" fmla="val 50000"/>
            </a:avLst>
          </a:prstGeom>
          <a:solidFill>
            <a:srgbClr val="0369a3"/>
          </a:solidFill>
          <a:ln>
            <a:noFill/>
          </a:ln>
        </p:spPr>
        <p:style>
          <a:lnRef idx="1">
            <a:schemeClr val="accent2"/>
          </a:lnRef>
          <a:fillRef idx="3">
            <a:schemeClr val="accent2"/>
          </a:fillRef>
          <a:effectRef idx="2">
            <a:schemeClr val="accent2"/>
          </a:effectRef>
          <a:fontRef idx="minor"/>
        </p:style>
        <p:txBody>
          <a:bodyPr lIns="90000" rIns="90000" tIns="45000" bIns="45000" anchor="ctr">
            <a:noAutofit/>
          </a:bodyPr>
          <a:p>
            <a:endParaRPr b="0" lang="en-US" sz="1800" strike="noStrike" u="none">
              <a:solidFill>
                <a:schemeClr val="lt1"/>
              </a:solidFill>
              <a:uFillTx/>
              <a:latin typeface="Arial"/>
              <a:ea typeface="DejaVu Sans"/>
            </a:endParaRPr>
          </a:p>
        </p:txBody>
      </p:sp>
      <p:pic>
        <p:nvPicPr>
          <p:cNvPr id="128" name="图片 18" descr=""/>
          <p:cNvPicPr/>
          <p:nvPr/>
        </p:nvPicPr>
        <p:blipFill>
          <a:blip r:embed="rId7"/>
          <a:stretch/>
        </p:blipFill>
        <p:spPr>
          <a:xfrm flipH="1">
            <a:off x="742320" y="5173920"/>
            <a:ext cx="1368000" cy="1352520"/>
          </a:xfrm>
          <a:prstGeom prst="rect">
            <a:avLst/>
          </a:prstGeom>
          <a:ln w="0">
            <a:noFill/>
          </a:ln>
        </p:spPr>
      </p:pic>
      <p:pic>
        <p:nvPicPr>
          <p:cNvPr id="129" name="图片 20" descr=""/>
          <p:cNvPicPr/>
          <p:nvPr/>
        </p:nvPicPr>
        <p:blipFill>
          <a:blip r:embed="rId8"/>
          <a:stretch/>
        </p:blipFill>
        <p:spPr>
          <a:xfrm>
            <a:off x="1769760" y="5154120"/>
            <a:ext cx="582840" cy="584640"/>
          </a:xfrm>
          <a:prstGeom prst="rect">
            <a:avLst/>
          </a:prstGeom>
          <a:ln w="0">
            <a:noFill/>
          </a:ln>
        </p:spPr>
      </p:pic>
      <p:sp>
        <p:nvSpPr>
          <p:cNvPr id="130" name="文本框 25"/>
          <p:cNvSpPr/>
          <p:nvPr/>
        </p:nvSpPr>
        <p:spPr>
          <a:xfrm>
            <a:off x="1220760" y="6394680"/>
            <a:ext cx="138816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Latch motor</a:t>
            </a:r>
            <a:endParaRPr b="0" lang="en-US" sz="1800" strike="noStrike" u="none">
              <a:solidFill>
                <a:srgbClr val="ffffff"/>
              </a:solidFill>
              <a:uFillTx/>
              <a:latin typeface="Arial"/>
            </a:endParaRPr>
          </a:p>
        </p:txBody>
      </p:sp>
      <p:cxnSp>
        <p:nvCxnSpPr>
          <p:cNvPr id="131" name="直接箭头连接符 4"/>
          <p:cNvCxnSpPr>
            <a:stCxn id="118" idx="0"/>
          </p:cNvCxnSpPr>
          <p:nvPr/>
        </p:nvCxnSpPr>
        <p:spPr>
          <a:xfrm flipH="1" flipV="1">
            <a:off x="2352600" y="6079320"/>
            <a:ext cx="868320" cy="1080"/>
          </a:xfrm>
          <a:prstGeom prst="straightConnector1">
            <a:avLst/>
          </a:prstGeom>
          <a:ln w="28575">
            <a:solidFill>
              <a:srgbClr val="000000"/>
            </a:solidFill>
            <a:tailEnd len="med" type="triangle" w="med"/>
          </a:ln>
        </p:spPr>
      </p:cxnSp>
      <p:cxnSp>
        <p:nvCxnSpPr>
          <p:cNvPr id="132" name="直接箭头连接符 5"/>
          <p:cNvCxnSpPr/>
          <p:nvPr/>
        </p:nvCxnSpPr>
        <p:spPr>
          <a:xfrm>
            <a:off x="6772680" y="3757320"/>
            <a:ext cx="360" cy="700200"/>
          </a:xfrm>
          <a:prstGeom prst="straightConnector1">
            <a:avLst/>
          </a:prstGeom>
          <a:ln w="19050">
            <a:solidFill>
              <a:srgbClr val="18a303">
                <a:lumMod val="60000"/>
                <a:lumOff val="40000"/>
              </a:srgbClr>
            </a:solidFill>
            <a:tailEnd len="med" type="triangle" w="med"/>
          </a:ln>
        </p:spPr>
      </p:cxnSp>
      <p:pic>
        <p:nvPicPr>
          <p:cNvPr id="133" name="图形 2" descr="灯泡 纯色填充"/>
          <p:cNvPicPr/>
          <p:nvPr/>
        </p:nvPicPr>
        <p:blipFill>
          <a:blip r:embed="rId9">
            <a:extLst>
              <a:ext uri="{96DAC541-7B7A-43D3-8B79-37D633B846F1}">
                <asvg:svgBlip xmlns:asvg="http://schemas.microsoft.com/office/drawing/2016/SVG/main" r:embed="rId10"/>
              </a:ext>
            </a:extLst>
          </a:blip>
          <a:stretch/>
        </p:blipFill>
        <p:spPr>
          <a:xfrm>
            <a:off x="6456240" y="4528080"/>
            <a:ext cx="582840" cy="582840"/>
          </a:xfrm>
          <a:prstGeom prst="rect">
            <a:avLst/>
          </a:prstGeom>
          <a:ln w="0">
            <a:noFill/>
          </a:ln>
        </p:spPr>
      </p:pic>
      <p:sp>
        <p:nvSpPr>
          <p:cNvPr id="134" name="文本框 26"/>
          <p:cNvSpPr/>
          <p:nvPr/>
        </p:nvSpPr>
        <p:spPr>
          <a:xfrm>
            <a:off x="6422040" y="5182200"/>
            <a:ext cx="62568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LED</a:t>
            </a:r>
            <a:endParaRPr b="0" lang="en-US" sz="1800" strike="noStrike" u="none">
              <a:solidFill>
                <a:srgbClr val="ffffff"/>
              </a:solidFill>
              <a:uFillTx/>
              <a:latin typeface="Arial"/>
            </a:endParaRPr>
          </a:p>
        </p:txBody>
      </p:sp>
      <p:sp>
        <p:nvSpPr>
          <p:cNvPr id="135" name="文本框 27"/>
          <p:cNvSpPr/>
          <p:nvPr/>
        </p:nvSpPr>
        <p:spPr>
          <a:xfrm>
            <a:off x="3604320" y="6652080"/>
            <a:ext cx="76536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Relay</a:t>
            </a:r>
            <a:endParaRPr b="0" lang="en-US" sz="1800" strike="noStrike" u="none">
              <a:solidFill>
                <a:srgbClr val="ffffff"/>
              </a:solidFill>
              <a:uFillTx/>
              <a:latin typeface="Arial"/>
            </a:endParaRPr>
          </a:p>
        </p:txBody>
      </p:sp>
      <p:sp>
        <p:nvSpPr>
          <p:cNvPr id="136" name="文本框 28"/>
          <p:cNvSpPr/>
          <p:nvPr/>
        </p:nvSpPr>
        <p:spPr>
          <a:xfrm>
            <a:off x="488880" y="3978000"/>
            <a:ext cx="80388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Shelly</a:t>
            </a:r>
            <a:endParaRPr b="0" lang="en-US" sz="1800" strike="noStrike" u="none">
              <a:solidFill>
                <a:srgbClr val="ffffff"/>
              </a:solidFill>
              <a:uFillTx/>
              <a:latin typeface="Arial"/>
            </a:endParaRPr>
          </a:p>
        </p:txBody>
      </p:sp>
      <p:sp>
        <p:nvSpPr>
          <p:cNvPr id="137" name="文本框 29"/>
          <p:cNvSpPr/>
          <p:nvPr/>
        </p:nvSpPr>
        <p:spPr>
          <a:xfrm>
            <a:off x="2272320" y="4431960"/>
            <a:ext cx="150228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Raspberry Pi</a:t>
            </a:r>
            <a:endParaRPr b="0" lang="en-US" sz="1800" strike="noStrike" u="none">
              <a:solidFill>
                <a:srgbClr val="ffffff"/>
              </a:solidFill>
              <a:uFillTx/>
              <a:latin typeface="Arial"/>
            </a:endParaRPr>
          </a:p>
        </p:txBody>
      </p:sp>
      <p:sp>
        <p:nvSpPr>
          <p:cNvPr id="138" name="文本框 30"/>
          <p:cNvSpPr/>
          <p:nvPr/>
        </p:nvSpPr>
        <p:spPr>
          <a:xfrm>
            <a:off x="5563080" y="2368440"/>
            <a:ext cx="141372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Level shifter</a:t>
            </a:r>
            <a:endParaRPr b="0" lang="en-US" sz="1800" strike="noStrike" u="none">
              <a:solidFill>
                <a:srgbClr val="ffffff"/>
              </a:solidFill>
              <a:uFillTx/>
              <a:latin typeface="Arial"/>
            </a:endParaRPr>
          </a:p>
        </p:txBody>
      </p:sp>
      <p:cxnSp>
        <p:nvCxnSpPr>
          <p:cNvPr id="139" name="直接箭头连接符 6"/>
          <p:cNvCxnSpPr/>
          <p:nvPr/>
        </p:nvCxnSpPr>
        <p:spPr>
          <a:xfrm>
            <a:off x="4895280" y="3743280"/>
            <a:ext cx="839160" cy="360"/>
          </a:xfrm>
          <a:prstGeom prst="straightConnector1">
            <a:avLst/>
          </a:prstGeom>
          <a:ln w="19050">
            <a:solidFill>
              <a:srgbClr val="18a303">
                <a:lumMod val="60000"/>
                <a:lumOff val="40000"/>
              </a:srgbClr>
            </a:solidFill>
            <a:tailEnd len="med" type="triangle" w="med"/>
          </a:ln>
        </p:spPr>
      </p:cxnSp>
      <p:sp>
        <p:nvSpPr>
          <p:cNvPr id="140" name="文本框 31"/>
          <p:cNvSpPr/>
          <p:nvPr/>
        </p:nvSpPr>
        <p:spPr>
          <a:xfrm>
            <a:off x="8854560" y="2381760"/>
            <a:ext cx="790920" cy="363960"/>
          </a:xfrm>
          <a:prstGeom prst="rect">
            <a:avLst/>
          </a:prstGeom>
          <a:solidFill>
            <a:srgbClr val="0369a3"/>
          </a:solidFill>
          <a:ln>
            <a:noFill/>
          </a:ln>
        </p:spPr>
        <p:style>
          <a:lnRef idx="1">
            <a:schemeClr val="accent2"/>
          </a:lnRef>
          <a:fillRef idx="3">
            <a:schemeClr val="accent2"/>
          </a:fillRef>
          <a:effectRef idx="2">
            <a:schemeClr val="accent2"/>
          </a:effectRef>
          <a:fontRef idx="minor"/>
        </p:style>
        <p:txBody>
          <a:bodyPr wrap="none" lIns="90000" rIns="90000" tIns="45000" bIns="45000" anchor="t">
            <a:spAutoFit/>
          </a:bodyPr>
          <a:p>
            <a:pPr defTabSz="914400">
              <a:lnSpc>
                <a:spcPct val="100000"/>
              </a:lnSpc>
            </a:pPr>
            <a:r>
              <a:rPr b="0" lang="en-US" sz="1800" strike="noStrike" u="none">
                <a:solidFill>
                  <a:schemeClr val="lt1"/>
                </a:solidFill>
                <a:uFillTx/>
                <a:latin typeface="Arial"/>
                <a:ea typeface="DejaVu Sans"/>
              </a:rPr>
              <a:t>EVSE</a:t>
            </a:r>
            <a:endParaRPr b="0" lang="en-US" sz="1800" strike="noStrike" u="none">
              <a:solidFill>
                <a:srgbClr val="ffffff"/>
              </a:solidFill>
              <a:uFillTx/>
              <a:latin typeface="Arial"/>
            </a:endParaRPr>
          </a:p>
        </p:txBody>
      </p:sp>
      <p:pic>
        <p:nvPicPr>
          <p:cNvPr id="141" name="图片 24" descr=""/>
          <p:cNvPicPr/>
          <p:nvPr/>
        </p:nvPicPr>
        <p:blipFill>
          <a:blip r:embed="rId11"/>
          <a:stretch/>
        </p:blipFill>
        <p:spPr>
          <a:xfrm>
            <a:off x="7711920" y="4482720"/>
            <a:ext cx="1823760" cy="1342800"/>
          </a:xfrm>
          <a:prstGeom prst="rect">
            <a:avLst/>
          </a:prstGeom>
          <a:ln w="0">
            <a:solidFill>
              <a:srgbClr val="0369a3"/>
            </a:solidFill>
          </a:ln>
        </p:spPr>
      </p:pic>
      <p:sp>
        <p:nvSpPr>
          <p:cNvPr id="142" name="文本框 32"/>
          <p:cNvSpPr/>
          <p:nvPr/>
        </p:nvSpPr>
        <p:spPr>
          <a:xfrm>
            <a:off x="7930440" y="5262120"/>
            <a:ext cx="1400400" cy="363960"/>
          </a:xfrm>
          <a:prstGeom prst="rect">
            <a:avLst/>
          </a:prstGeom>
          <a:solidFill>
            <a:schemeClr val="bg1"/>
          </a:solidFill>
          <a:ln w="0">
            <a:solidFill>
              <a:srgbClr val="000000"/>
            </a:solid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dk1"/>
                </a:solidFill>
                <a:uFillTx/>
                <a:latin typeface="Arial"/>
                <a:ea typeface="DejaVu Sans"/>
              </a:rPr>
              <a:t>PWM signal</a:t>
            </a:r>
            <a:endParaRPr b="0" lang="en-US" sz="1800" strike="noStrike" u="none">
              <a:solidFill>
                <a:srgbClr val="000000"/>
              </a:solidFill>
              <a:uFillTx/>
              <a:latin typeface="Arial"/>
            </a:endParaRPr>
          </a:p>
        </p:txBody>
      </p:sp>
      <p:pic>
        <p:nvPicPr>
          <p:cNvPr id="143" name="图片 25" descr=""/>
          <p:cNvPicPr/>
          <p:nvPr/>
        </p:nvPicPr>
        <p:blipFill>
          <a:blip r:embed="rId12"/>
          <a:srcRect l="0" t="35397" r="27357" b="6165"/>
          <a:stretch/>
        </p:blipFill>
        <p:spPr>
          <a:xfrm>
            <a:off x="7720920" y="6098040"/>
            <a:ext cx="1770480" cy="791280"/>
          </a:xfrm>
          <a:prstGeom prst="rect">
            <a:avLst/>
          </a:prstGeom>
          <a:ln w="0">
            <a:noFill/>
          </a:ln>
        </p:spPr>
      </p:pic>
      <p:sp>
        <p:nvSpPr>
          <p:cNvPr id="144" name="云形 2"/>
          <p:cNvSpPr/>
          <p:nvPr/>
        </p:nvSpPr>
        <p:spPr>
          <a:xfrm>
            <a:off x="1213560" y="1637280"/>
            <a:ext cx="5311800" cy="659160"/>
          </a:xfrm>
          <a:prstGeom prst="cloud">
            <a:avLst/>
          </a:prstGeom>
          <a:solidFill>
            <a:srgbClr val="ffffff"/>
          </a:solidFill>
          <a:ln>
            <a:solidFill>
              <a:srgbClr val="000000"/>
            </a:solidFill>
          </a:ln>
        </p:spPr>
        <p:style>
          <a:lnRef idx="2">
            <a:schemeClr val="accent2"/>
          </a:lnRef>
          <a:fillRef idx="1">
            <a:schemeClr val="lt1"/>
          </a:fillRef>
          <a:effectRef idx="0">
            <a:schemeClr val="accent2"/>
          </a:effectRef>
          <a:fontRef idx="minor"/>
        </p:style>
        <p:txBody>
          <a:bodyPr lIns="90000" rIns="90000" tIns="45000" bIns="45000" anchor="ctr">
            <a:noAutofit/>
          </a:bodyPr>
          <a:p>
            <a:pPr algn="ctr" defTabSz="914400">
              <a:lnSpc>
                <a:spcPct val="100000"/>
              </a:lnSpc>
            </a:pPr>
            <a:r>
              <a:rPr b="0" lang="en-US" sz="1800" strike="noStrike" u="none">
                <a:solidFill>
                  <a:schemeClr val="dk1"/>
                </a:solidFill>
                <a:uFillTx/>
                <a:latin typeface="Arial"/>
                <a:ea typeface="DejaVu Sans"/>
              </a:rPr>
              <a:t>Web port</a:t>
            </a:r>
            <a:endParaRPr b="0" lang="en-US" sz="1800" strike="noStrike" u="none">
              <a:solidFill>
                <a:srgbClr val="000000"/>
              </a:solidFill>
              <a:uFillTx/>
              <a:latin typeface="Arial"/>
            </a:endParaRPr>
          </a:p>
        </p:txBody>
      </p:sp>
      <p:sp>
        <p:nvSpPr>
          <p:cNvPr id="145" name="箭头: 左弧形 6"/>
          <p:cNvSpPr/>
          <p:nvPr/>
        </p:nvSpPr>
        <p:spPr>
          <a:xfrm rot="5400000">
            <a:off x="3661200" y="1977120"/>
            <a:ext cx="369000" cy="653040"/>
          </a:xfrm>
          <a:prstGeom prst="curvedRightArrow">
            <a:avLst>
              <a:gd name="adj1" fmla="val 25000"/>
              <a:gd name="adj2" fmla="val 50000"/>
              <a:gd name="adj3" fmla="val 25000"/>
            </a:avLst>
          </a:prstGeom>
          <a:solidFill>
            <a:schemeClr val="accent2"/>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trike="noStrike" u="none">
              <a:solidFill>
                <a:schemeClr val="dk1"/>
              </a:solidFill>
              <a:uFillTx/>
              <a:latin typeface="Arial"/>
              <a:ea typeface="DejaVu Sans"/>
            </a:endParaRPr>
          </a:p>
        </p:txBody>
      </p:sp>
      <p:sp>
        <p:nvSpPr>
          <p:cNvPr id="146" name="矩形 47"/>
          <p:cNvSpPr/>
          <p:nvPr/>
        </p:nvSpPr>
        <p:spPr>
          <a:xfrm>
            <a:off x="7598520" y="2700000"/>
            <a:ext cx="298800" cy="1292760"/>
          </a:xfrm>
          <a:prstGeom prst="rect">
            <a:avLst/>
          </a:prstGeom>
          <a:solidFill>
            <a:srgbClr val="ffffff"/>
          </a:solidFill>
          <a:ln w="28575">
            <a:solidFill>
              <a:srgbClr val="000000"/>
            </a:solidFill>
          </a:ln>
        </p:spPr>
        <p:style>
          <a:lnRef idx="2">
            <a:schemeClr val="accent2"/>
          </a:lnRef>
          <a:fillRef idx="1">
            <a:schemeClr val="lt1"/>
          </a:fillRef>
          <a:effectRef idx="0">
            <a:schemeClr val="accent2"/>
          </a:effectRef>
          <a:fontRef idx="minor"/>
        </p:style>
        <p:txBody>
          <a:bodyPr lIns="90000" rIns="90000" tIns="45000" bIns="45000" anchor="ctr">
            <a:noAutofit/>
          </a:bodyPr>
          <a:p>
            <a:pPr algn="ctr" defTabSz="914400">
              <a:lnSpc>
                <a:spcPct val="100000"/>
              </a:lnSpc>
            </a:pPr>
            <a:r>
              <a:rPr b="0" lang="en-US" sz="1600" strike="noStrike" u="none">
                <a:solidFill>
                  <a:schemeClr val="dk1"/>
                </a:solidFill>
                <a:uFillTx/>
                <a:latin typeface="Arial"/>
                <a:ea typeface="DejaVu Sans"/>
              </a:rPr>
              <a:t>RX/TX</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456840" y="548640"/>
            <a:ext cx="7308000" cy="907200"/>
          </a:xfrm>
          <a:prstGeom prst="rect">
            <a:avLst/>
          </a:prstGeom>
          <a:noFill/>
          <a:ln w="0">
            <a:noFill/>
          </a:ln>
        </p:spPr>
        <p:txBody>
          <a:bodyPr lIns="0" rIns="0" tIns="0" bIns="0" anchor="ctr">
            <a:noAutofit/>
          </a:bodyPr>
          <a:p>
            <a:pPr indent="0">
              <a:lnSpc>
                <a:spcPct val="100000"/>
              </a:lnSpc>
              <a:spcBef>
                <a:spcPts val="1191"/>
              </a:spcBef>
              <a:spcAft>
                <a:spcPts val="992"/>
              </a:spcAft>
              <a:buNone/>
              <a:tabLst>
                <a:tab algn="l" pos="0"/>
              </a:tabLst>
            </a:pPr>
            <a:r>
              <a:rPr b="0" lang="en-US" sz="3600" strike="noStrike" u="none">
                <a:solidFill>
                  <a:srgbClr val="000000"/>
                </a:solidFill>
                <a:uFillTx/>
                <a:latin typeface="Arial"/>
              </a:rPr>
              <a:t>System Architecture </a:t>
            </a:r>
            <a:br>
              <a:rPr sz="3600"/>
            </a:br>
            <a:r>
              <a:rPr b="0" lang="en-US" sz="2800" strike="noStrike" u="none">
                <a:solidFill>
                  <a:srgbClr val="000000"/>
                </a:solidFill>
                <a:uFillTx/>
                <a:latin typeface="Arial"/>
              </a:rPr>
              <a:t>Overview </a:t>
            </a:r>
            <a:endParaRPr b="0" lang="en-US" sz="2800" strike="noStrike" u="none">
              <a:solidFill>
                <a:srgbClr val="000000"/>
              </a:solidFill>
              <a:uFillTx/>
              <a:latin typeface="Arial"/>
            </a:endParaRPr>
          </a:p>
        </p:txBody>
      </p:sp>
      <p:pic>
        <p:nvPicPr>
          <p:cNvPr id="148" name="" descr=""/>
          <p:cNvPicPr/>
          <p:nvPr/>
        </p:nvPicPr>
        <p:blipFill>
          <a:blip r:embed="rId1"/>
          <a:stretch/>
        </p:blipFill>
        <p:spPr>
          <a:xfrm>
            <a:off x="0" y="1691280"/>
            <a:ext cx="10077840" cy="52819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
          <p:cNvSpPr/>
          <p:nvPr/>
        </p:nvSpPr>
        <p:spPr>
          <a:xfrm>
            <a:off x="6815160" y="2016000"/>
            <a:ext cx="2903040" cy="4822560"/>
          </a:xfrm>
          <a:prstGeom prst="rect">
            <a:avLst/>
          </a:prstGeom>
          <a:solidFill>
            <a:srgbClr val="ffffff"/>
          </a:solidFill>
          <a:ln w="27360">
            <a:solidFill>
              <a:srgbClr val="3465a4"/>
            </a:solidFill>
            <a:round/>
          </a:ln>
        </p:spPr>
        <p:style>
          <a:lnRef idx="0"/>
          <a:fillRef idx="0"/>
          <a:effectRef idx="0"/>
          <a:fontRef idx="minor"/>
        </p:style>
        <p:txBody>
          <a:bodyPr lIns="103320" rIns="103320" tIns="58320" bIns="58320" anchor="ctr">
            <a:noAutofit/>
          </a:bodyPr>
          <a:p>
            <a:pPr>
              <a:lnSpc>
                <a:spcPct val="100000"/>
              </a:lnSpc>
            </a:pPr>
            <a:endParaRPr b="0" lang="en-US" sz="1800" strike="noStrike" u="none">
              <a:solidFill>
                <a:srgbClr val="000000"/>
              </a:solidFill>
              <a:uFillTx/>
              <a:latin typeface="Arial"/>
              <a:ea typeface="DejaVu Sans"/>
            </a:endParaRPr>
          </a:p>
        </p:txBody>
      </p:sp>
      <p:sp>
        <p:nvSpPr>
          <p:cNvPr id="150" name=""/>
          <p:cNvSpPr/>
          <p:nvPr/>
        </p:nvSpPr>
        <p:spPr>
          <a:xfrm>
            <a:off x="3420000" y="2016000"/>
            <a:ext cx="3238920" cy="4822560"/>
          </a:xfrm>
          <a:prstGeom prst="rect">
            <a:avLst/>
          </a:prstGeom>
          <a:solidFill>
            <a:srgbClr val="ffffff"/>
          </a:solidFill>
          <a:ln w="27360">
            <a:solidFill>
              <a:srgbClr val="3465a4"/>
            </a:solidFill>
            <a:round/>
          </a:ln>
        </p:spPr>
        <p:style>
          <a:lnRef idx="0"/>
          <a:fillRef idx="0"/>
          <a:effectRef idx="0"/>
          <a:fontRef idx="minor"/>
        </p:style>
        <p:txBody>
          <a:bodyPr lIns="103320" rIns="103320" tIns="58320" bIns="58320" anchor="ctr">
            <a:noAutofit/>
          </a:bodyPr>
          <a:p>
            <a:pPr>
              <a:lnSpc>
                <a:spcPct val="100000"/>
              </a:lnSpc>
            </a:pPr>
            <a:endParaRPr b="0" lang="en-US" sz="1800" strike="noStrike" u="none">
              <a:solidFill>
                <a:srgbClr val="000000"/>
              </a:solidFill>
              <a:uFillTx/>
              <a:latin typeface="Arial"/>
              <a:ea typeface="DejaVu Sans"/>
            </a:endParaRPr>
          </a:p>
        </p:txBody>
      </p:sp>
      <p:sp>
        <p:nvSpPr>
          <p:cNvPr id="151" name=""/>
          <p:cNvSpPr/>
          <p:nvPr/>
        </p:nvSpPr>
        <p:spPr>
          <a:xfrm>
            <a:off x="360000" y="2016000"/>
            <a:ext cx="2903040" cy="4822560"/>
          </a:xfrm>
          <a:prstGeom prst="rect">
            <a:avLst/>
          </a:prstGeom>
          <a:solidFill>
            <a:srgbClr val="ffffff"/>
          </a:solidFill>
          <a:ln w="27360">
            <a:solidFill>
              <a:srgbClr val="3465a4"/>
            </a:solidFill>
            <a:round/>
          </a:ln>
        </p:spPr>
        <p:style>
          <a:lnRef idx="0"/>
          <a:fillRef idx="0"/>
          <a:effectRef idx="0"/>
          <a:fontRef idx="minor"/>
        </p:style>
        <p:txBody>
          <a:bodyPr lIns="103320" rIns="103320" tIns="58320" bIns="58320" anchor="ctr">
            <a:noAutofit/>
          </a:bodyPr>
          <a:p>
            <a:pPr>
              <a:lnSpc>
                <a:spcPct val="100000"/>
              </a:lnSpc>
            </a:pPr>
            <a:endParaRPr b="0" lang="en-US" sz="1800" strike="noStrike" u="none">
              <a:solidFill>
                <a:srgbClr val="000000"/>
              </a:solidFill>
              <a:uFillTx/>
              <a:latin typeface="Arial"/>
              <a:ea typeface="DejaVu Sans"/>
            </a:endParaRPr>
          </a:p>
        </p:txBody>
      </p:sp>
      <p:sp>
        <p:nvSpPr>
          <p:cNvPr id="152" name="PlaceHolder 1"/>
          <p:cNvSpPr>
            <a:spLocks noGrp="1"/>
          </p:cNvSpPr>
          <p:nvPr>
            <p:ph type="title"/>
          </p:nvPr>
        </p:nvSpPr>
        <p:spPr>
          <a:xfrm>
            <a:off x="457200" y="550800"/>
            <a:ext cx="7798320" cy="940680"/>
          </a:xfrm>
          <a:prstGeom prst="rect">
            <a:avLst/>
          </a:prstGeom>
          <a:noFill/>
          <a:ln w="0">
            <a:noFill/>
          </a:ln>
        </p:spPr>
        <p:txBody>
          <a:bodyPr lIns="0" rIns="0" tIns="0" bIns="0" anchor="ctr">
            <a:noAutofit/>
          </a:bodyPr>
          <a:p>
            <a:pPr indent="0">
              <a:lnSpc>
                <a:spcPct val="100000"/>
              </a:lnSpc>
              <a:spcBef>
                <a:spcPts val="1191"/>
              </a:spcBef>
              <a:spcAft>
                <a:spcPts val="992"/>
              </a:spcAft>
              <a:buNone/>
              <a:tabLst>
                <a:tab algn="l" pos="0"/>
              </a:tabLst>
            </a:pPr>
            <a:r>
              <a:rPr b="0" lang="en-US" sz="3600" strike="noStrike" u="none">
                <a:solidFill>
                  <a:srgbClr val="000000"/>
                </a:solidFill>
                <a:uFillTx/>
                <a:latin typeface="Arial"/>
                <a:ea typeface="Noto Sans SC"/>
              </a:rPr>
              <a:t>System Architecture </a:t>
            </a:r>
            <a:br>
              <a:rPr sz="3600"/>
            </a:br>
            <a:r>
              <a:rPr b="0" lang="en-US" sz="2800" strike="noStrike" u="none">
                <a:solidFill>
                  <a:srgbClr val="000000"/>
                </a:solidFill>
                <a:uFillTx/>
                <a:latin typeface="Arial"/>
                <a:ea typeface="Noto Sans SC"/>
              </a:rPr>
              <a:t>Requirements</a:t>
            </a:r>
            <a:endParaRPr b="0" lang="en-US" sz="2800" strike="noStrike" u="none">
              <a:solidFill>
                <a:srgbClr val="000000"/>
              </a:solidFill>
              <a:uFillTx/>
              <a:latin typeface="Arial"/>
            </a:endParaRPr>
          </a:p>
        </p:txBody>
      </p:sp>
      <p:sp>
        <p:nvSpPr>
          <p:cNvPr id="153" name=""/>
          <p:cNvSpPr/>
          <p:nvPr/>
        </p:nvSpPr>
        <p:spPr>
          <a:xfrm>
            <a:off x="677880" y="1764000"/>
            <a:ext cx="2273040" cy="538200"/>
          </a:xfrm>
          <a:prstGeom prst="roundRect">
            <a:avLst>
              <a:gd name="adj" fmla="val 16667"/>
            </a:avLst>
          </a:prstGeom>
          <a:solidFill>
            <a:srgbClr val="0369a0"/>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spcAft>
                <a:spcPts val="283"/>
              </a:spcAft>
              <a:tabLst>
                <a:tab algn="l" pos="408240"/>
              </a:tabLst>
            </a:pPr>
            <a:r>
              <a:rPr b="1" lang="en-US" sz="1800" strike="noStrike" u="none">
                <a:solidFill>
                  <a:srgbClr val="ffffff"/>
                </a:solidFill>
                <a:uFillTx/>
                <a:latin typeface="Arial"/>
                <a:ea typeface="DejaVu Sans"/>
              </a:rPr>
              <a:t>Communication Protocol</a:t>
            </a:r>
            <a:endParaRPr b="0" lang="en-US" sz="1800" strike="noStrike" u="none">
              <a:solidFill>
                <a:srgbClr val="ffffff"/>
              </a:solidFill>
              <a:uFillTx/>
              <a:latin typeface="Arial"/>
            </a:endParaRPr>
          </a:p>
        </p:txBody>
      </p:sp>
      <p:sp>
        <p:nvSpPr>
          <p:cNvPr id="154" name=""/>
          <p:cNvSpPr/>
          <p:nvPr/>
        </p:nvSpPr>
        <p:spPr>
          <a:xfrm>
            <a:off x="3905280" y="1764000"/>
            <a:ext cx="2285640" cy="538200"/>
          </a:xfrm>
          <a:prstGeom prst="roundRect">
            <a:avLst>
              <a:gd name="adj" fmla="val 16667"/>
            </a:avLst>
          </a:prstGeom>
          <a:solidFill>
            <a:srgbClr val="0369a0"/>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spcAft>
                <a:spcPts val="283"/>
              </a:spcAft>
              <a:tabLst>
                <a:tab algn="l" pos="408240"/>
              </a:tabLst>
            </a:pPr>
            <a:r>
              <a:rPr b="1" lang="en-US" sz="1800" strike="noStrike" u="none">
                <a:solidFill>
                  <a:srgbClr val="ffffff"/>
                </a:solidFill>
                <a:uFillTx/>
                <a:latin typeface="Arial"/>
                <a:ea typeface="Noto Sans SC"/>
              </a:rPr>
              <a:t>Concurrent Tasks Scheduling</a:t>
            </a:r>
            <a:endParaRPr b="0" lang="en-US" sz="1800" strike="noStrike" u="none">
              <a:solidFill>
                <a:srgbClr val="ffffff"/>
              </a:solidFill>
              <a:uFillTx/>
              <a:latin typeface="Arial"/>
            </a:endParaRPr>
          </a:p>
        </p:txBody>
      </p:sp>
      <p:sp>
        <p:nvSpPr>
          <p:cNvPr id="155" name=""/>
          <p:cNvSpPr/>
          <p:nvPr/>
        </p:nvSpPr>
        <p:spPr>
          <a:xfrm>
            <a:off x="7133040" y="1764000"/>
            <a:ext cx="2297880" cy="538200"/>
          </a:xfrm>
          <a:prstGeom prst="roundRect">
            <a:avLst>
              <a:gd name="adj" fmla="val 16667"/>
            </a:avLst>
          </a:prstGeom>
          <a:solidFill>
            <a:srgbClr val="0369a0"/>
          </a:solidFill>
          <a:ln w="0">
            <a:solidFill>
              <a:srgbClr val="3465a4"/>
            </a:solidFill>
          </a:ln>
        </p:spPr>
        <p:style>
          <a:lnRef idx="0"/>
          <a:fillRef idx="0"/>
          <a:effectRef idx="0"/>
          <a:fontRef idx="minor"/>
        </p:style>
        <p:txBody>
          <a:bodyPr lIns="90000" rIns="90000" tIns="45000" bIns="45000" anchor="ctr">
            <a:noAutofit/>
          </a:bodyPr>
          <a:p>
            <a:pPr algn="ctr">
              <a:lnSpc>
                <a:spcPct val="100000"/>
              </a:lnSpc>
              <a:spcBef>
                <a:spcPts val="1417"/>
              </a:spcBef>
              <a:spcAft>
                <a:spcPts val="283"/>
              </a:spcAft>
              <a:tabLst>
                <a:tab algn="l" pos="408240"/>
              </a:tabLst>
            </a:pPr>
            <a:r>
              <a:rPr b="1" lang="en-US" sz="1800" strike="noStrike" u="none">
                <a:solidFill>
                  <a:srgbClr val="ffffff"/>
                </a:solidFill>
                <a:uFillTx/>
                <a:latin typeface="Arial"/>
                <a:ea typeface="Noto Sans SC"/>
              </a:rPr>
              <a:t>System Expansion </a:t>
            </a:r>
            <a:endParaRPr b="0" lang="en-US" sz="1800" strike="noStrike" u="none">
              <a:solidFill>
                <a:srgbClr val="ffffff"/>
              </a:solidFill>
              <a:uFillTx/>
              <a:latin typeface="Arial"/>
            </a:endParaRPr>
          </a:p>
        </p:txBody>
      </p:sp>
      <p:sp>
        <p:nvSpPr>
          <p:cNvPr id="156" name=""/>
          <p:cNvSpPr/>
          <p:nvPr/>
        </p:nvSpPr>
        <p:spPr>
          <a:xfrm>
            <a:off x="720000" y="2556000"/>
            <a:ext cx="2158200" cy="39582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OCPP Protocol</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DejaVu Sans"/>
              </a:rPr>
              <a:t>WebSocket Communication</a:t>
            </a:r>
            <a:endParaRPr b="0" lang="en-US" sz="1800" strike="noStrike" u="none">
              <a:solidFill>
                <a:srgbClr val="000000"/>
              </a:solidFill>
              <a:uFillTx/>
              <a:latin typeface="Arial"/>
            </a:endParaRPr>
          </a:p>
        </p:txBody>
      </p:sp>
      <p:sp>
        <p:nvSpPr>
          <p:cNvPr id="157" name=""/>
          <p:cNvSpPr/>
          <p:nvPr/>
        </p:nvSpPr>
        <p:spPr>
          <a:xfrm>
            <a:off x="3420000" y="2520000"/>
            <a:ext cx="3238920" cy="43185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Message Management</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GUI Control</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Data Collection</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Execution of Charging Logic</a:t>
            </a:r>
            <a:endParaRPr b="0" lang="en-US" sz="1800" strike="noStrike" u="none">
              <a:solidFill>
                <a:srgbClr val="000000"/>
              </a:solidFill>
              <a:uFillTx/>
              <a:latin typeface="Arial"/>
            </a:endParaRPr>
          </a:p>
          <a:p>
            <a:pPr marL="216000" indent="-216000">
              <a:lnSpc>
                <a:spcPct val="100000"/>
              </a:lnSpc>
              <a:spcBef>
                <a:spcPts val="850"/>
              </a:spcBef>
              <a:spcAft>
                <a:spcPts val="850"/>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a:t>
            </a:r>
            <a:endParaRPr b="0" lang="en-US" sz="1800" strike="noStrike" u="none">
              <a:solidFill>
                <a:srgbClr val="000000"/>
              </a:solidFill>
              <a:uFillTx/>
              <a:latin typeface="Arial"/>
            </a:endParaRPr>
          </a:p>
        </p:txBody>
      </p:sp>
      <p:sp>
        <p:nvSpPr>
          <p:cNvPr id="158" name=""/>
          <p:cNvSpPr/>
          <p:nvPr/>
        </p:nvSpPr>
        <p:spPr>
          <a:xfrm>
            <a:off x="6815160" y="2556000"/>
            <a:ext cx="2903040" cy="39582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Multiple Charging Ports</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Foundation of Database</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a:t>
            </a:r>
            <a:endParaRPr b="0" lang="en-US" sz="1800" strike="noStrike" u="none">
              <a:solidFill>
                <a:srgbClr val="000000"/>
              </a:solidFill>
              <a:uFillTx/>
              <a:latin typeface="Arial"/>
            </a:endParaRPr>
          </a:p>
        </p:txBody>
      </p:sp>
      <p:pic>
        <p:nvPicPr>
          <p:cNvPr id="159" name="" descr=""/>
          <p:cNvPicPr/>
          <p:nvPr/>
        </p:nvPicPr>
        <p:blipFill>
          <a:blip r:embed="rId1"/>
          <a:stretch/>
        </p:blipFill>
        <p:spPr>
          <a:xfrm>
            <a:off x="7812000" y="5939280"/>
            <a:ext cx="862920" cy="862920"/>
          </a:xfrm>
          <a:prstGeom prst="rect">
            <a:avLst/>
          </a:prstGeom>
          <a:ln w="0">
            <a:noFill/>
          </a:ln>
        </p:spPr>
      </p:pic>
      <p:pic>
        <p:nvPicPr>
          <p:cNvPr id="160" name="" descr=""/>
          <p:cNvPicPr/>
          <p:nvPr/>
        </p:nvPicPr>
        <p:blipFill>
          <a:blip r:embed="rId2"/>
          <a:stretch/>
        </p:blipFill>
        <p:spPr>
          <a:xfrm>
            <a:off x="4572000" y="5939280"/>
            <a:ext cx="862920" cy="862920"/>
          </a:xfrm>
          <a:prstGeom prst="rect">
            <a:avLst/>
          </a:prstGeom>
          <a:ln w="0">
            <a:noFill/>
          </a:ln>
        </p:spPr>
      </p:pic>
      <p:pic>
        <p:nvPicPr>
          <p:cNvPr id="161" name="" descr=""/>
          <p:cNvPicPr/>
          <p:nvPr/>
        </p:nvPicPr>
        <p:blipFill>
          <a:blip r:embed="rId3"/>
          <a:stretch/>
        </p:blipFill>
        <p:spPr>
          <a:xfrm>
            <a:off x="1296000" y="5940000"/>
            <a:ext cx="1078200" cy="825840"/>
          </a:xfrm>
          <a:prstGeom prst="rect">
            <a:avLst/>
          </a:prstGeom>
          <a:ln w="0">
            <a:noFill/>
          </a:ln>
        </p:spPr>
      </p:pic>
      <p:sp>
        <p:nvSpPr>
          <p:cNvPr id="162" name=""/>
          <p:cNvSpPr/>
          <p:nvPr/>
        </p:nvSpPr>
        <p:spPr>
          <a:xfrm>
            <a:off x="6815160" y="2556000"/>
            <a:ext cx="2903040" cy="39582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Multiple Charging Ports</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Foundation of Database</a:t>
            </a:r>
            <a:endParaRPr b="0" lang="en-US" sz="1800" strike="noStrike" u="none">
              <a:solidFill>
                <a:srgbClr val="000000"/>
              </a:solidFill>
              <a:uFillTx/>
              <a:latin typeface="Arial"/>
            </a:endParaRPr>
          </a:p>
          <a:p>
            <a:pPr marL="216000" indent="-216000">
              <a:lnSpc>
                <a:spcPct val="100000"/>
              </a:lnSpc>
              <a:spcBef>
                <a:spcPts val="1134"/>
              </a:spcBef>
              <a:spcAft>
                <a:spcPts val="283"/>
              </a:spcAft>
              <a:buClr>
                <a:srgbClr val="000000"/>
              </a:buClr>
              <a:buSzPct val="45000"/>
              <a:buFont typeface="Wingdings" charset="2"/>
              <a:buChar char=""/>
              <a:tabLst>
                <a:tab algn="l" pos="408240"/>
              </a:tabLst>
            </a:pPr>
            <a:r>
              <a:rPr b="0" lang="en-US" sz="1800" strike="noStrike" u="none">
                <a:solidFill>
                  <a:srgbClr val="000000"/>
                </a:solidFill>
                <a:uFillTx/>
                <a:latin typeface="Arial"/>
                <a:ea typeface="Noto Sans SC"/>
              </a:rPr>
              <a:t>...</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179</TotalTime>
  <Application>LibreOffice/24.8.0.3$Windows_X86_64 LibreOffice_project/0bdf1299c94fe897b119f97f3c613e9dca6be583</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2025-04-30T01:25:21Z</dcterms:created>
  <dc:creator/>
  <dc:description/>
  <dc:language>zh-CN</dc:language>
  <cp:lastModifiedBy/>
  <dcterms:modified xsi:type="dcterms:W3CDTF">2025-05-05T12:11:44Z</dcterms:modified>
  <cp:revision>37</cp:revision>
  <dc:subject/>
  <dc:title>ADP_OCPP</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自定义</vt:lpwstr>
  </property>
  <property fmtid="{D5CDD505-2E9C-101B-9397-08002B2CF9AE}" pid="3" name="Slides">
    <vt:i4>1</vt:i4>
  </property>
</Properties>
</file>